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7" r:id="rId1"/>
  </p:sldMasterIdLst>
  <p:notesMasterIdLst>
    <p:notesMasterId r:id="rId47"/>
  </p:notesMasterIdLst>
  <p:sldIdLst>
    <p:sldId id="256" r:id="rId2"/>
    <p:sldId id="264" r:id="rId3"/>
    <p:sldId id="257" r:id="rId4"/>
    <p:sldId id="259" r:id="rId5"/>
    <p:sldId id="272" r:id="rId6"/>
    <p:sldId id="258" r:id="rId7"/>
    <p:sldId id="270" r:id="rId8"/>
    <p:sldId id="271" r:id="rId9"/>
    <p:sldId id="273" r:id="rId10"/>
    <p:sldId id="262" r:id="rId11"/>
    <p:sldId id="297" r:id="rId12"/>
    <p:sldId id="260" r:id="rId13"/>
    <p:sldId id="267" r:id="rId14"/>
    <p:sldId id="268" r:id="rId15"/>
    <p:sldId id="263" r:id="rId16"/>
    <p:sldId id="261" r:id="rId17"/>
    <p:sldId id="292" r:id="rId18"/>
    <p:sldId id="265" r:id="rId19"/>
    <p:sldId id="274" r:id="rId20"/>
    <p:sldId id="276" r:id="rId21"/>
    <p:sldId id="275" r:id="rId22"/>
    <p:sldId id="304" r:id="rId23"/>
    <p:sldId id="277" r:id="rId24"/>
    <p:sldId id="279" r:id="rId25"/>
    <p:sldId id="280" r:id="rId26"/>
    <p:sldId id="281" r:id="rId27"/>
    <p:sldId id="298" r:id="rId28"/>
    <p:sldId id="282" r:id="rId29"/>
    <p:sldId id="285" r:id="rId30"/>
    <p:sldId id="286" r:id="rId31"/>
    <p:sldId id="287" r:id="rId32"/>
    <p:sldId id="302" r:id="rId33"/>
    <p:sldId id="283" r:id="rId34"/>
    <p:sldId id="289" r:id="rId35"/>
    <p:sldId id="291" r:id="rId36"/>
    <p:sldId id="300" r:id="rId37"/>
    <p:sldId id="310" r:id="rId38"/>
    <p:sldId id="311" r:id="rId39"/>
    <p:sldId id="312" r:id="rId40"/>
    <p:sldId id="313" r:id="rId41"/>
    <p:sldId id="306" r:id="rId42"/>
    <p:sldId id="307" r:id="rId43"/>
    <p:sldId id="308" r:id="rId44"/>
    <p:sldId id="309" r:id="rId45"/>
    <p:sldId id="315" r:id="rId46"/>
  </p:sldIdLst>
  <p:sldSz cx="9144000" cy="5715000" type="screen16x1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06" autoAdjust="0"/>
    <p:restoredTop sz="94622" autoAdjust="0"/>
  </p:normalViewPr>
  <p:slideViewPr>
    <p:cSldViewPr>
      <p:cViewPr varScale="1">
        <p:scale>
          <a:sx n="89" d="100"/>
          <a:sy n="89" d="100"/>
        </p:scale>
        <p:origin x="-636" y="-96"/>
      </p:cViewPr>
      <p:guideLst>
        <p:guide orient="horz" pos="180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E89C893-F9A4-4BDD-AB66-BC1953BEF547}" type="doc">
      <dgm:prSet loTypeId="urn:microsoft.com/office/officeart/2005/8/layout/process2" loCatId="process" qsTypeId="urn:microsoft.com/office/officeart/2005/8/quickstyle/3d1" qsCatId="3D" csTypeId="urn:microsoft.com/office/officeart/2005/8/colors/accent2_2" csCatId="accent2" phldr="1"/>
      <dgm:spPr/>
    </dgm:pt>
    <dgm:pt modelId="{B7B7018C-0997-4EA3-859D-272736C9BE11}">
      <dgm:prSet phldrT="[Texto]"/>
      <dgm:spPr/>
      <dgm:t>
        <a:bodyPr/>
        <a:lstStyle/>
        <a:p>
          <a:r>
            <a:rPr lang="pt-BR" dirty="0" smtClean="0"/>
            <a:t>Entender as necessidades e desejos do cliente</a:t>
          </a:r>
          <a:endParaRPr lang="pt-BR" dirty="0"/>
        </a:p>
      </dgm:t>
    </dgm:pt>
    <dgm:pt modelId="{2AB773C4-E49E-493E-A149-C11992B082AC}" type="parTrans" cxnId="{E88D7C5D-8B64-4E55-87A4-5B9816B28C31}">
      <dgm:prSet/>
      <dgm:spPr/>
      <dgm:t>
        <a:bodyPr/>
        <a:lstStyle/>
        <a:p>
          <a:endParaRPr lang="pt-BR"/>
        </a:p>
      </dgm:t>
    </dgm:pt>
    <dgm:pt modelId="{74B428A3-724E-4F5C-85C1-9C9E0224CCFB}" type="sibTrans" cxnId="{E88D7C5D-8B64-4E55-87A4-5B9816B28C31}">
      <dgm:prSet/>
      <dgm:spPr/>
      <dgm:t>
        <a:bodyPr/>
        <a:lstStyle/>
        <a:p>
          <a:endParaRPr lang="pt-BR"/>
        </a:p>
      </dgm:t>
    </dgm:pt>
    <dgm:pt modelId="{89479FC9-E292-4F05-A1DA-83F41F1A9D74}">
      <dgm:prSet phldrT="[Texto]"/>
      <dgm:spPr/>
      <dgm:t>
        <a:bodyPr/>
        <a:lstStyle/>
        <a:p>
          <a:r>
            <a:rPr lang="pt-BR" dirty="0" smtClean="0"/>
            <a:t>Propor um solução (levantamento de requisitos)</a:t>
          </a:r>
          <a:endParaRPr lang="pt-BR" dirty="0"/>
        </a:p>
      </dgm:t>
    </dgm:pt>
    <dgm:pt modelId="{2EB7F756-F6CC-4EC9-B472-2374DE70D12B}" type="parTrans" cxnId="{92DE2F4A-80F2-4959-B52E-C2C031842888}">
      <dgm:prSet/>
      <dgm:spPr/>
      <dgm:t>
        <a:bodyPr/>
        <a:lstStyle/>
        <a:p>
          <a:endParaRPr lang="pt-BR"/>
        </a:p>
      </dgm:t>
    </dgm:pt>
    <dgm:pt modelId="{83D3684F-6233-4B1A-B1CF-7DC780949F57}" type="sibTrans" cxnId="{92DE2F4A-80F2-4959-B52E-C2C031842888}">
      <dgm:prSet/>
      <dgm:spPr/>
      <dgm:t>
        <a:bodyPr/>
        <a:lstStyle/>
        <a:p>
          <a:endParaRPr lang="pt-BR"/>
        </a:p>
      </dgm:t>
    </dgm:pt>
    <dgm:pt modelId="{252A4F38-481B-48CE-8ED3-6AF9D26EB6D5}">
      <dgm:prSet phldrT="[Texto]"/>
      <dgm:spPr/>
      <dgm:t>
        <a:bodyPr/>
        <a:lstStyle/>
        <a:p>
          <a:r>
            <a:rPr lang="pt-BR" dirty="0" smtClean="0"/>
            <a:t>Autorização para iniciar a implementação</a:t>
          </a:r>
          <a:endParaRPr lang="pt-BR" dirty="0"/>
        </a:p>
      </dgm:t>
    </dgm:pt>
    <dgm:pt modelId="{302972BD-50F4-4FB3-922A-CE35F93FB86B}" type="parTrans" cxnId="{CA62F5C4-9EEB-41B6-931D-AF5F50D2B034}">
      <dgm:prSet/>
      <dgm:spPr/>
      <dgm:t>
        <a:bodyPr/>
        <a:lstStyle/>
        <a:p>
          <a:endParaRPr lang="pt-BR"/>
        </a:p>
      </dgm:t>
    </dgm:pt>
    <dgm:pt modelId="{DEB541B6-403E-48C4-B3CA-04B98F0A5EC7}" type="sibTrans" cxnId="{CA62F5C4-9EEB-41B6-931D-AF5F50D2B034}">
      <dgm:prSet/>
      <dgm:spPr/>
      <dgm:t>
        <a:bodyPr/>
        <a:lstStyle/>
        <a:p>
          <a:endParaRPr lang="pt-BR"/>
        </a:p>
      </dgm:t>
    </dgm:pt>
    <dgm:pt modelId="{B885C3E0-1638-4EFA-B213-41EB13C86C30}" type="pres">
      <dgm:prSet presAssocID="{8E89C893-F9A4-4BDD-AB66-BC1953BEF547}" presName="linearFlow" presStyleCnt="0">
        <dgm:presLayoutVars>
          <dgm:resizeHandles val="exact"/>
        </dgm:presLayoutVars>
      </dgm:prSet>
      <dgm:spPr/>
    </dgm:pt>
    <dgm:pt modelId="{EF9E440C-D3EB-49FE-AB86-6061897D5DB2}" type="pres">
      <dgm:prSet presAssocID="{B7B7018C-0997-4EA3-859D-272736C9BE11}" presName="node" presStyleLbl="node1" presStyleIdx="0" presStyleCnt="3" custScaleX="271511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8740C71D-87CA-4635-8093-CA9D229CDFBF}" type="pres">
      <dgm:prSet presAssocID="{74B428A3-724E-4F5C-85C1-9C9E0224CCFB}" presName="sibTrans" presStyleLbl="sibTrans2D1" presStyleIdx="0" presStyleCnt="2"/>
      <dgm:spPr/>
      <dgm:t>
        <a:bodyPr/>
        <a:lstStyle/>
        <a:p>
          <a:endParaRPr lang="pt-BR"/>
        </a:p>
      </dgm:t>
    </dgm:pt>
    <dgm:pt modelId="{9EF2169B-648E-42E2-8EDC-0BD12AE930DD}" type="pres">
      <dgm:prSet presAssocID="{74B428A3-724E-4F5C-85C1-9C9E0224CCFB}" presName="connectorText" presStyleLbl="sibTrans2D1" presStyleIdx="0" presStyleCnt="2"/>
      <dgm:spPr/>
      <dgm:t>
        <a:bodyPr/>
        <a:lstStyle/>
        <a:p>
          <a:endParaRPr lang="pt-BR"/>
        </a:p>
      </dgm:t>
    </dgm:pt>
    <dgm:pt modelId="{F91E2D5D-A48F-4714-BCD5-C1D8C7EAAE1B}" type="pres">
      <dgm:prSet presAssocID="{89479FC9-E292-4F05-A1DA-83F41F1A9D74}" presName="node" presStyleLbl="node1" presStyleIdx="1" presStyleCnt="3" custScaleX="339389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C5D22F2E-5835-45DD-8879-36D92FF14F8A}" type="pres">
      <dgm:prSet presAssocID="{83D3684F-6233-4B1A-B1CF-7DC780949F57}" presName="sibTrans" presStyleLbl="sibTrans2D1" presStyleIdx="1" presStyleCnt="2"/>
      <dgm:spPr/>
      <dgm:t>
        <a:bodyPr/>
        <a:lstStyle/>
        <a:p>
          <a:endParaRPr lang="pt-BR"/>
        </a:p>
      </dgm:t>
    </dgm:pt>
    <dgm:pt modelId="{EE292195-A297-4E11-847A-0A39748CE49F}" type="pres">
      <dgm:prSet presAssocID="{83D3684F-6233-4B1A-B1CF-7DC780949F57}" presName="connectorText" presStyleLbl="sibTrans2D1" presStyleIdx="1" presStyleCnt="2"/>
      <dgm:spPr/>
      <dgm:t>
        <a:bodyPr/>
        <a:lstStyle/>
        <a:p>
          <a:endParaRPr lang="pt-BR"/>
        </a:p>
      </dgm:t>
    </dgm:pt>
    <dgm:pt modelId="{ED487FB0-0960-4C87-A28C-6DAC3AB258EB}" type="pres">
      <dgm:prSet presAssocID="{252A4F38-481B-48CE-8ED3-6AF9D26EB6D5}" presName="node" presStyleLbl="node1" presStyleIdx="2" presStyleCnt="3" custScaleX="441206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</dgm:ptLst>
  <dgm:cxnLst>
    <dgm:cxn modelId="{92DE2F4A-80F2-4959-B52E-C2C031842888}" srcId="{8E89C893-F9A4-4BDD-AB66-BC1953BEF547}" destId="{89479FC9-E292-4F05-A1DA-83F41F1A9D74}" srcOrd="1" destOrd="0" parTransId="{2EB7F756-F6CC-4EC9-B472-2374DE70D12B}" sibTransId="{83D3684F-6233-4B1A-B1CF-7DC780949F57}"/>
    <dgm:cxn modelId="{02C0D672-9005-4DD9-8331-9EE940BC60A4}" type="presOf" srcId="{252A4F38-481B-48CE-8ED3-6AF9D26EB6D5}" destId="{ED487FB0-0960-4C87-A28C-6DAC3AB258EB}" srcOrd="0" destOrd="0" presId="urn:microsoft.com/office/officeart/2005/8/layout/process2"/>
    <dgm:cxn modelId="{EA04EC3B-5C45-4A7B-8A6B-480E5D165FC0}" type="presOf" srcId="{83D3684F-6233-4B1A-B1CF-7DC780949F57}" destId="{C5D22F2E-5835-45DD-8879-36D92FF14F8A}" srcOrd="0" destOrd="0" presId="urn:microsoft.com/office/officeart/2005/8/layout/process2"/>
    <dgm:cxn modelId="{E88D7C5D-8B64-4E55-87A4-5B9816B28C31}" srcId="{8E89C893-F9A4-4BDD-AB66-BC1953BEF547}" destId="{B7B7018C-0997-4EA3-859D-272736C9BE11}" srcOrd="0" destOrd="0" parTransId="{2AB773C4-E49E-493E-A149-C11992B082AC}" sibTransId="{74B428A3-724E-4F5C-85C1-9C9E0224CCFB}"/>
    <dgm:cxn modelId="{07A49490-5BD3-4696-A093-B56AF524982E}" type="presOf" srcId="{8E89C893-F9A4-4BDD-AB66-BC1953BEF547}" destId="{B885C3E0-1638-4EFA-B213-41EB13C86C30}" srcOrd="0" destOrd="0" presId="urn:microsoft.com/office/officeart/2005/8/layout/process2"/>
    <dgm:cxn modelId="{7086FF9E-FB9F-4B4D-A56F-37EC9A6CC45B}" type="presOf" srcId="{83D3684F-6233-4B1A-B1CF-7DC780949F57}" destId="{EE292195-A297-4E11-847A-0A39748CE49F}" srcOrd="1" destOrd="0" presId="urn:microsoft.com/office/officeart/2005/8/layout/process2"/>
    <dgm:cxn modelId="{F698ADB6-B23E-4302-B32E-1644A3B398DE}" type="presOf" srcId="{74B428A3-724E-4F5C-85C1-9C9E0224CCFB}" destId="{8740C71D-87CA-4635-8093-CA9D229CDFBF}" srcOrd="0" destOrd="0" presId="urn:microsoft.com/office/officeart/2005/8/layout/process2"/>
    <dgm:cxn modelId="{CA62F5C4-9EEB-41B6-931D-AF5F50D2B034}" srcId="{8E89C893-F9A4-4BDD-AB66-BC1953BEF547}" destId="{252A4F38-481B-48CE-8ED3-6AF9D26EB6D5}" srcOrd="2" destOrd="0" parTransId="{302972BD-50F4-4FB3-922A-CE35F93FB86B}" sibTransId="{DEB541B6-403E-48C4-B3CA-04B98F0A5EC7}"/>
    <dgm:cxn modelId="{126BA5F9-6AE4-49B8-886D-4145EFAB8230}" type="presOf" srcId="{74B428A3-724E-4F5C-85C1-9C9E0224CCFB}" destId="{9EF2169B-648E-42E2-8EDC-0BD12AE930DD}" srcOrd="1" destOrd="0" presId="urn:microsoft.com/office/officeart/2005/8/layout/process2"/>
    <dgm:cxn modelId="{22892509-D2BC-416D-B4A4-4C268105B98F}" type="presOf" srcId="{89479FC9-E292-4F05-A1DA-83F41F1A9D74}" destId="{F91E2D5D-A48F-4714-BCD5-C1D8C7EAAE1B}" srcOrd="0" destOrd="0" presId="urn:microsoft.com/office/officeart/2005/8/layout/process2"/>
    <dgm:cxn modelId="{99A055C1-4CAC-4BA2-A3E8-57A1175BB338}" type="presOf" srcId="{B7B7018C-0997-4EA3-859D-272736C9BE11}" destId="{EF9E440C-D3EB-49FE-AB86-6061897D5DB2}" srcOrd="0" destOrd="0" presId="urn:microsoft.com/office/officeart/2005/8/layout/process2"/>
    <dgm:cxn modelId="{FAA5BE40-22F8-4039-BD45-A47349492E11}" type="presParOf" srcId="{B885C3E0-1638-4EFA-B213-41EB13C86C30}" destId="{EF9E440C-D3EB-49FE-AB86-6061897D5DB2}" srcOrd="0" destOrd="0" presId="urn:microsoft.com/office/officeart/2005/8/layout/process2"/>
    <dgm:cxn modelId="{93F38631-8F66-43CA-844A-1E88CB56BC35}" type="presParOf" srcId="{B885C3E0-1638-4EFA-B213-41EB13C86C30}" destId="{8740C71D-87CA-4635-8093-CA9D229CDFBF}" srcOrd="1" destOrd="0" presId="urn:microsoft.com/office/officeart/2005/8/layout/process2"/>
    <dgm:cxn modelId="{6911E9FD-CE9D-4E7F-9922-646B5416B43B}" type="presParOf" srcId="{8740C71D-87CA-4635-8093-CA9D229CDFBF}" destId="{9EF2169B-648E-42E2-8EDC-0BD12AE930DD}" srcOrd="0" destOrd="0" presId="urn:microsoft.com/office/officeart/2005/8/layout/process2"/>
    <dgm:cxn modelId="{20C754AB-1699-421E-8BF9-78BBBAE4D14F}" type="presParOf" srcId="{B885C3E0-1638-4EFA-B213-41EB13C86C30}" destId="{F91E2D5D-A48F-4714-BCD5-C1D8C7EAAE1B}" srcOrd="2" destOrd="0" presId="urn:microsoft.com/office/officeart/2005/8/layout/process2"/>
    <dgm:cxn modelId="{138EC20D-6CA2-4DD0-81CB-E29595013154}" type="presParOf" srcId="{B885C3E0-1638-4EFA-B213-41EB13C86C30}" destId="{C5D22F2E-5835-45DD-8879-36D92FF14F8A}" srcOrd="3" destOrd="0" presId="urn:microsoft.com/office/officeart/2005/8/layout/process2"/>
    <dgm:cxn modelId="{A14CD927-A8AF-4745-BB90-815CAF10BF8D}" type="presParOf" srcId="{C5D22F2E-5835-45DD-8879-36D92FF14F8A}" destId="{EE292195-A297-4E11-847A-0A39748CE49F}" srcOrd="0" destOrd="0" presId="urn:microsoft.com/office/officeart/2005/8/layout/process2"/>
    <dgm:cxn modelId="{C9C3E3CD-59BB-4EC1-98CA-A815200BAB35}" type="presParOf" srcId="{B885C3E0-1638-4EFA-B213-41EB13C86C30}" destId="{ED487FB0-0960-4C87-A28C-6DAC3AB258EB}" srcOrd="4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9E440C-D3EB-49FE-AB86-6061897D5DB2}">
      <dsp:nvSpPr>
        <dsp:cNvPr id="0" name=""/>
        <dsp:cNvSpPr/>
      </dsp:nvSpPr>
      <dsp:spPr>
        <a:xfrm>
          <a:off x="1810547" y="0"/>
          <a:ext cx="4608505" cy="94297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xmlns:mc="http://schemas.openxmlformats.org/markup-compatibility/2006" xmlns:a14="http://schemas.microsoft.com/office/drawing/2010/main" val="000000" mc:Ignorable="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800" kern="1200" dirty="0" smtClean="0"/>
            <a:t>Entender as necessidades e desejos do cliente</a:t>
          </a:r>
          <a:endParaRPr lang="pt-BR" sz="1800" kern="1200" dirty="0"/>
        </a:p>
      </dsp:txBody>
      <dsp:txXfrm>
        <a:off x="1838166" y="27619"/>
        <a:ext cx="4553267" cy="887737"/>
      </dsp:txXfrm>
    </dsp:sp>
    <dsp:sp modelId="{8740C71D-87CA-4635-8093-CA9D229CDFBF}">
      <dsp:nvSpPr>
        <dsp:cNvPr id="0" name=""/>
        <dsp:cNvSpPr/>
      </dsp:nvSpPr>
      <dsp:spPr>
        <a:xfrm rot="5400000">
          <a:off x="3937992" y="966549"/>
          <a:ext cx="353615" cy="42433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xmlns:mc="http://schemas.openxmlformats.org/markup-compatibility/2006" xmlns:a14="http://schemas.microsoft.com/office/drawing/2010/main" val="000000" mc:Ignorable="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1500" kern="1200"/>
        </a:p>
      </dsp:txBody>
      <dsp:txXfrm rot="-5400000">
        <a:off x="3987499" y="1001910"/>
        <a:ext cx="254602" cy="247531"/>
      </dsp:txXfrm>
    </dsp:sp>
    <dsp:sp modelId="{F91E2D5D-A48F-4714-BCD5-C1D8C7EAAE1B}">
      <dsp:nvSpPr>
        <dsp:cNvPr id="0" name=""/>
        <dsp:cNvSpPr/>
      </dsp:nvSpPr>
      <dsp:spPr>
        <a:xfrm>
          <a:off x="1234481" y="1414462"/>
          <a:ext cx="5760636" cy="94297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xmlns:mc="http://schemas.openxmlformats.org/markup-compatibility/2006" xmlns:a14="http://schemas.microsoft.com/office/drawing/2010/main" val="000000" mc:Ignorable="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800" kern="1200" dirty="0" smtClean="0"/>
            <a:t>Propor um solução (levantamento de requisitos)</a:t>
          </a:r>
          <a:endParaRPr lang="pt-BR" sz="1800" kern="1200" dirty="0"/>
        </a:p>
      </dsp:txBody>
      <dsp:txXfrm>
        <a:off x="1262100" y="1442081"/>
        <a:ext cx="5705398" cy="887737"/>
      </dsp:txXfrm>
    </dsp:sp>
    <dsp:sp modelId="{C5D22F2E-5835-45DD-8879-36D92FF14F8A}">
      <dsp:nvSpPr>
        <dsp:cNvPr id="0" name=""/>
        <dsp:cNvSpPr/>
      </dsp:nvSpPr>
      <dsp:spPr>
        <a:xfrm rot="5400000">
          <a:off x="3937992" y="2381011"/>
          <a:ext cx="353615" cy="42433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xmlns:mc="http://schemas.openxmlformats.org/markup-compatibility/2006" xmlns:a14="http://schemas.microsoft.com/office/drawing/2010/main" val="000000" mc:Ignorable="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1500" kern="1200"/>
        </a:p>
      </dsp:txBody>
      <dsp:txXfrm rot="-5400000">
        <a:off x="3987499" y="2416372"/>
        <a:ext cx="254602" cy="247531"/>
      </dsp:txXfrm>
    </dsp:sp>
    <dsp:sp modelId="{ED487FB0-0960-4C87-A28C-6DAC3AB258EB}">
      <dsp:nvSpPr>
        <dsp:cNvPr id="0" name=""/>
        <dsp:cNvSpPr/>
      </dsp:nvSpPr>
      <dsp:spPr>
        <a:xfrm>
          <a:off x="370383" y="2828925"/>
          <a:ext cx="7488832" cy="94297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xmlns:mc="http://schemas.openxmlformats.org/markup-compatibility/2006" xmlns:a14="http://schemas.microsoft.com/office/drawing/2010/main" val="000000" mc:Ignorable="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800" kern="1200" dirty="0" smtClean="0"/>
            <a:t>Autorização para iniciar a implementação</a:t>
          </a:r>
          <a:endParaRPr lang="pt-BR" sz="1800" kern="1200" dirty="0"/>
        </a:p>
      </dsp:txBody>
      <dsp:txXfrm>
        <a:off x="398002" y="2856544"/>
        <a:ext cx="7433594" cy="88773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52FCA2-1F98-4565-A6AF-C5EAB9CA716D}" type="datetimeFigureOut">
              <a:rPr lang="pt-BR" smtClean="0"/>
              <a:t>29/03/2010</a:t>
            </a:fld>
            <a:endParaRPr lang="pt-B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486392-16E0-404F-B1CD-02BE268485CE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461190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486392-16E0-404F-B1CD-02BE268485CE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14371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75355"/>
            <a:ext cx="7772400" cy="122502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238500"/>
            <a:ext cx="6400800" cy="14605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24F6D-F479-4126-A613-59D3867EE5A1}" type="datetime1">
              <a:rPr lang="pt-BR" smtClean="0">
                <a:solidFill>
                  <a:prstClr val="black">
                    <a:tint val="75000"/>
                  </a:prstClr>
                </a:solidFill>
              </a:rPr>
              <a:t>29/03/2010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69948"/>
            <a:ext cx="9144000" cy="1975104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 userDrawn="1"/>
        </p:nvSpPr>
        <p:spPr>
          <a:xfrm>
            <a:off x="0" y="4009628"/>
            <a:ext cx="9144000" cy="864096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hangingPunct="0"/>
            <a:r>
              <a:rPr lang="pt-BR" sz="2800" b="1" spc="50" dirty="0">
                <a:ln w="13500">
                  <a:solidFill>
                    <a:srgbClr xmlns:mc="http://schemas.openxmlformats.org/markup-compatibility/2006" xmlns:a14="http://schemas.microsoft.com/office/drawing/2010/main" val="4F81BD" mc:Ignorable="">
                      <a:shade val="2500"/>
                      <a:alpha val="6500"/>
                    </a:srgbClr>
                  </a:solidFill>
                  <a:prstDash val="solid"/>
                </a:ln>
                <a:solidFill>
                  <a:prstClr val="white">
                    <a:lumMod val="85000"/>
                    <a:alpha val="95000"/>
                  </a:prstClr>
                </a:solidFill>
                <a:effectLst>
                  <a:innerShdw blurRad="50900" dist="38500" dir="13500000">
                    <a:srgbClr xmlns:mc="http://schemas.openxmlformats.org/markup-compatibility/2006" xmlns:a14="http://schemas.microsoft.com/office/drawing/2010/main" val="000000" mc:Ignorable="">
                      <a:alpha val="60000"/>
                    </a:srgbClr>
                  </a:innerShdw>
                </a:effectLst>
                <a:latin typeface="Agency FB" pitchFamily="34" charset="0"/>
              </a:rPr>
              <a:t>SISTEMA INTEGRADO DE DISTRIBUIÇÃO E AUTOMAÇÃO DE FARMÁCIAS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7452320" y="3217540"/>
            <a:ext cx="144302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hangingPunct="0"/>
            <a:r>
              <a:rPr lang="pt-BR" sz="2000" dirty="0">
                <a:ln w="18415" cmpd="sng">
                  <a:solidFill>
                    <a:srgbClr xmlns:mc="http://schemas.openxmlformats.org/markup-compatibility/2006" xmlns:a14="http://schemas.microsoft.com/office/drawing/2010/main" val="FFFFFF" mc:Ignorable=""/>
                  </a:solidFill>
                  <a:prstDash val="solid"/>
                </a:ln>
                <a:solidFill>
                  <a:srgbClr xmlns:mc="http://schemas.openxmlformats.org/markup-compatibility/2006" xmlns:a14="http://schemas.microsoft.com/office/drawing/2010/main" val="FFFFFF" mc:Ignorable=""/>
                </a:solidFill>
                <a:effectLst>
                  <a:outerShdw blurRad="63500" dir="3600000" algn="tl" rotWithShape="0">
                    <a:srgbClr xmlns:mc="http://schemas.openxmlformats.org/markup-compatibility/2006" xmlns:a14="http://schemas.microsoft.com/office/drawing/2010/main" val="000000" mc:Ignorable="">
                      <a:alpha val="70000"/>
                    </a:srgbClr>
                  </a:outerShdw>
                </a:effectLst>
                <a:latin typeface="Agency FB" pitchFamily="34" charset="0"/>
              </a:rPr>
              <a:t>.infinith.com.br</a:t>
            </a:r>
          </a:p>
        </p:txBody>
      </p:sp>
    </p:spTree>
    <p:extLst>
      <p:ext uri="{BB962C8B-B14F-4D97-AF65-F5344CB8AC3E}">
        <p14:creationId xmlns:p14="http://schemas.microsoft.com/office/powerpoint/2010/main" val="18853419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000500"/>
            <a:ext cx="5486400" cy="47228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510646"/>
            <a:ext cx="5486400" cy="3429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472782"/>
            <a:ext cx="5486400" cy="67071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6B6827-4370-4A64-B32C-C84274BA4EA1}" type="datetime1">
              <a:rPr lang="pt-BR" smtClean="0">
                <a:solidFill>
                  <a:prstClr val="black">
                    <a:tint val="75000"/>
                  </a:prstClr>
                </a:solidFill>
              </a:rPr>
              <a:t>29/03/2010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25999-AD43-4401-AE3F-49B725497791}" type="slidenum">
              <a:rPr lang="pt-BR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2699792" y="5449788"/>
            <a:ext cx="372214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hangingPunct="0"/>
            <a:r>
              <a:rPr lang="pt-BR" sz="1400" b="1" cap="none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bg1">
                    <a:alpha val="95000"/>
                  </a:schemeClr>
                </a:solidFill>
                <a:effectLst>
                  <a:innerShdw blurRad="50900" dist="38500" dir="13500000">
                    <a:srgbClr xmlns:mc="http://schemas.openxmlformats.org/markup-compatibility/2006" xmlns:a14="http://schemas.microsoft.com/office/drawing/2010/main" val="000000" mc:Ignorable="">
                      <a:alpha val="60000"/>
                    </a:srgbClr>
                  </a:innerShdw>
                </a:effectLst>
                <a:latin typeface="Agency FB" pitchFamily="34" charset="0"/>
              </a:rPr>
              <a:t>sidaf.infinith.com.br</a:t>
            </a:r>
            <a:endParaRPr lang="pt-BR" sz="1400" b="1" cap="none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bg1">
                  <a:alpha val="95000"/>
                </a:schemeClr>
              </a:solidFill>
              <a:effectLst>
                <a:innerShdw blurRad="50900" dist="38500" dir="13500000">
                  <a:srgbClr xmlns:mc="http://schemas.openxmlformats.org/markup-compatibility/2006" xmlns:a14="http://schemas.microsoft.com/office/drawing/2010/main" val="000000" mc:Ignorable="">
                    <a:alpha val="60000"/>
                  </a:srgbClr>
                </a:innerShdw>
              </a:effectLst>
              <a:latin typeface="Agency FB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87297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C84FA5-E5EC-4BE3-ADCF-B624A91373F9}" type="datetime1">
              <a:rPr lang="pt-BR" smtClean="0">
                <a:solidFill>
                  <a:prstClr val="black">
                    <a:tint val="75000"/>
                  </a:prstClr>
                </a:solidFill>
              </a:rPr>
              <a:t>29/03/2010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25999-AD43-4401-AE3F-49B725497791}" type="slidenum">
              <a:rPr lang="pt-BR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5541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90500"/>
            <a:ext cx="2057400" cy="4064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90500"/>
            <a:ext cx="6019800" cy="40640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9468D4-35C2-4B0B-9D53-E7F670BA728E}" type="datetime1">
              <a:rPr lang="pt-BR" smtClean="0">
                <a:solidFill>
                  <a:prstClr val="black">
                    <a:tint val="75000"/>
                  </a:prstClr>
                </a:solidFill>
              </a:rPr>
              <a:t>29/03/2010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25999-AD43-4401-AE3F-49B725497791}" type="slidenum">
              <a:rPr lang="pt-BR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92628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AC138-836F-4C8C-80D1-75A93B0965CA}" type="datetime1">
              <a:rPr lang="pt-BR" smtClean="0">
                <a:solidFill>
                  <a:prstClr val="black">
                    <a:tint val="75000"/>
                  </a:prstClr>
                </a:solidFill>
              </a:rPr>
              <a:t>29/03/2010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5521796"/>
            <a:ext cx="2133600" cy="160255"/>
          </a:xfrm>
        </p:spPr>
        <p:txBody>
          <a:bodyPr/>
          <a:lstStyle/>
          <a:p>
            <a:fld id="{AFB25999-AD43-4401-AE3F-49B725497791}" type="slidenum">
              <a:rPr lang="pt-BR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pt-B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2699792" y="5449788"/>
            <a:ext cx="372214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hangingPunct="0"/>
            <a:r>
              <a:rPr lang="pt-BR" sz="1400" b="1" cap="none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bg1">
                    <a:alpha val="95000"/>
                  </a:schemeClr>
                </a:solidFill>
                <a:effectLst>
                  <a:innerShdw blurRad="50900" dist="38500" dir="13500000">
                    <a:srgbClr xmlns:mc="http://schemas.openxmlformats.org/markup-compatibility/2006" xmlns:a14="http://schemas.microsoft.com/office/drawing/2010/main" val="000000" mc:Ignorable="">
                      <a:alpha val="60000"/>
                    </a:srgbClr>
                  </a:innerShdw>
                </a:effectLst>
                <a:latin typeface="Agency FB" pitchFamily="34" charset="0"/>
              </a:rPr>
              <a:t>sidaf.infinith.com.br</a:t>
            </a:r>
            <a:endParaRPr lang="pt-BR" sz="1400" b="1" cap="none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bg1">
                  <a:alpha val="95000"/>
                </a:schemeClr>
              </a:solidFill>
              <a:effectLst>
                <a:innerShdw blurRad="50900" dist="38500" dir="13500000">
                  <a:srgbClr xmlns:mc="http://schemas.openxmlformats.org/markup-compatibility/2006" xmlns:a14="http://schemas.microsoft.com/office/drawing/2010/main" val="000000" mc:Ignorable="">
                    <a:alpha val="60000"/>
                  </a:srgbClr>
                </a:innerShdw>
              </a:effectLst>
              <a:latin typeface="Agency FB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07873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672417"/>
            <a:ext cx="7772400" cy="1135063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422261"/>
            <a:ext cx="7772400" cy="1250156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0177B-307E-4F1C-B916-C1F7BE10265A}" type="datetime1">
              <a:rPr lang="pt-BR" smtClean="0">
                <a:solidFill>
                  <a:prstClr val="black">
                    <a:tint val="75000"/>
                  </a:prstClr>
                </a:solidFill>
              </a:rPr>
              <a:t>29/03/2010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95736" y="5521796"/>
            <a:ext cx="4248472" cy="193204"/>
          </a:xfrm>
        </p:spPr>
        <p:txBody>
          <a:bodyPr/>
          <a:lstStyle/>
          <a:p>
            <a:endParaRPr lang="pt-B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25999-AD43-4401-AE3F-49B725497791}" type="slidenum">
              <a:rPr lang="pt-BR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67327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553243"/>
            <a:ext cx="9144000" cy="2376265"/>
          </a:xfrm>
        </p:spPr>
        <p:txBody>
          <a:bodyPr>
            <a:normAutofit/>
          </a:bodyPr>
          <a:lstStyle>
            <a:lvl1pPr>
              <a:defRPr lang="pt-BR" sz="4800" b="1" kern="1200" cap="small" dirty="0">
                <a:solidFill>
                  <a:srgbClr xmlns:mc="http://schemas.openxmlformats.org/markup-compatibility/2006" xmlns:a14="http://schemas.microsoft.com/office/drawing/2010/main" val="C0504D" mc:Ignorable="">
                    <a:lumMod val="50000"/>
                  </a:srgb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pt-BR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32253-E2BE-4607-85A0-13968C6B6188}" type="datetime1">
              <a:rPr lang="pt-BR" smtClean="0">
                <a:solidFill>
                  <a:prstClr val="black">
                    <a:tint val="75000"/>
                  </a:prstClr>
                </a:solidFill>
              </a:rPr>
              <a:t>29/03/2010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Content Placeholder 5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56" t="-9583"/>
          <a:stretch/>
        </p:blipFill>
        <p:spPr>
          <a:xfrm>
            <a:off x="1040837" y="49188"/>
            <a:ext cx="1730963" cy="50405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13" t="4987" r="71554" b="4928"/>
          <a:stretch/>
        </p:blipFill>
        <p:spPr>
          <a:xfrm>
            <a:off x="-36512" y="-22821"/>
            <a:ext cx="1143762" cy="1151193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0" y="2929508"/>
            <a:ext cx="9144000" cy="2376263"/>
          </a:xfrm>
        </p:spPr>
        <p:txBody>
          <a:bodyPr numCol="2">
            <a:normAutofit/>
          </a:bodyPr>
          <a:lstStyle>
            <a:lvl1pPr marL="0" indent="0" algn="ctr">
              <a:spcBef>
                <a:spcPts val="0"/>
              </a:spcBef>
              <a:buNone/>
              <a:defRPr sz="2800"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55547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11250"/>
            <a:ext cx="4038600" cy="31432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11250"/>
            <a:ext cx="4038600" cy="31432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08618-E6AC-40C4-B015-BEAF66E9B726}" type="datetime1">
              <a:rPr lang="pt-BR" smtClean="0">
                <a:solidFill>
                  <a:prstClr val="black">
                    <a:tint val="75000"/>
                  </a:prstClr>
                </a:solidFill>
              </a:rPr>
              <a:t>29/03/2010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25999-AD43-4401-AE3F-49B725497791}" type="slidenum">
              <a:rPr lang="pt-BR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2699792" y="5449788"/>
            <a:ext cx="372214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hangingPunct="0"/>
            <a:r>
              <a:rPr lang="pt-BR" sz="1400" b="1" cap="none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bg1">
                    <a:alpha val="95000"/>
                  </a:schemeClr>
                </a:solidFill>
                <a:effectLst>
                  <a:innerShdw blurRad="50900" dist="38500" dir="13500000">
                    <a:srgbClr xmlns:mc="http://schemas.openxmlformats.org/markup-compatibility/2006" xmlns:a14="http://schemas.microsoft.com/office/drawing/2010/main" val="000000" mc:Ignorable="">
                      <a:alpha val="60000"/>
                    </a:srgbClr>
                  </a:innerShdw>
                </a:effectLst>
                <a:latin typeface="Agency FB" pitchFamily="34" charset="0"/>
              </a:rPr>
              <a:t>sidaf.infinith.com.br</a:t>
            </a:r>
            <a:endParaRPr lang="pt-BR" sz="1400" b="1" cap="none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bg1">
                  <a:alpha val="95000"/>
                </a:schemeClr>
              </a:solidFill>
              <a:effectLst>
                <a:innerShdw blurRad="50900" dist="38500" dir="13500000">
                  <a:srgbClr xmlns:mc="http://schemas.openxmlformats.org/markup-compatibility/2006" xmlns:a14="http://schemas.microsoft.com/office/drawing/2010/main" val="000000" mc:Ignorable="">
                    <a:alpha val="60000"/>
                  </a:srgbClr>
                </a:innerShdw>
              </a:effectLst>
              <a:latin typeface="Agency FB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26081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865"/>
            <a:ext cx="8229600" cy="9525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79261"/>
            <a:ext cx="4040188" cy="53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812396"/>
            <a:ext cx="4040188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279261"/>
            <a:ext cx="4041775" cy="53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812396"/>
            <a:ext cx="4041775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B125C-0A73-4C18-9A35-447731795EA3}" type="datetime1">
              <a:rPr lang="pt-BR" smtClean="0">
                <a:solidFill>
                  <a:prstClr val="black">
                    <a:tint val="75000"/>
                  </a:prstClr>
                </a:solidFill>
              </a:rPr>
              <a:t>29/03/2010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25999-AD43-4401-AE3F-49B725497791}" type="slidenum">
              <a:rPr lang="pt-BR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2699792" y="5449788"/>
            <a:ext cx="372214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hangingPunct="0"/>
            <a:r>
              <a:rPr lang="pt-BR" sz="1400" b="1" cap="none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bg1">
                    <a:alpha val="95000"/>
                  </a:schemeClr>
                </a:solidFill>
                <a:effectLst>
                  <a:innerShdw blurRad="50900" dist="38500" dir="13500000">
                    <a:srgbClr xmlns:mc="http://schemas.openxmlformats.org/markup-compatibility/2006" xmlns:a14="http://schemas.microsoft.com/office/drawing/2010/main" val="000000" mc:Ignorable="">
                      <a:alpha val="60000"/>
                    </a:srgbClr>
                  </a:innerShdw>
                </a:effectLst>
                <a:latin typeface="Agency FB" pitchFamily="34" charset="0"/>
              </a:rPr>
              <a:t>sidaf.infinith.com.br</a:t>
            </a:r>
            <a:endParaRPr lang="pt-BR" sz="1400" b="1" cap="none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bg1">
                  <a:alpha val="95000"/>
                </a:schemeClr>
              </a:solidFill>
              <a:effectLst>
                <a:innerShdw blurRad="50900" dist="38500" dir="13500000">
                  <a:srgbClr xmlns:mc="http://schemas.openxmlformats.org/markup-compatibility/2006" xmlns:a14="http://schemas.microsoft.com/office/drawing/2010/main" val="000000" mc:Ignorable="">
                    <a:alpha val="60000"/>
                  </a:srgbClr>
                </a:innerShdw>
              </a:effectLst>
              <a:latin typeface="Agency FB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1598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20C21-22CF-4F37-B4F5-7FBEF6C07A25}" type="datetime1">
              <a:rPr lang="pt-BR" smtClean="0">
                <a:solidFill>
                  <a:prstClr val="black">
                    <a:tint val="75000"/>
                  </a:prstClr>
                </a:solidFill>
              </a:rPr>
              <a:t>29/03/2010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25999-AD43-4401-AE3F-49B725497791}" type="slidenum">
              <a:rPr lang="pt-BR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16824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3AAAF4-7688-4139-8EB8-8BEC76C1E56C}" type="datetime1">
              <a:rPr lang="pt-BR" smtClean="0">
                <a:solidFill>
                  <a:prstClr val="black">
                    <a:tint val="75000"/>
                  </a:prstClr>
                </a:solidFill>
              </a:rPr>
              <a:t>29/03/2010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25999-AD43-4401-AE3F-49B725497791}" type="slidenum">
              <a:rPr lang="pt-BR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6262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27542"/>
            <a:ext cx="3008313" cy="9683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27542"/>
            <a:ext cx="5111750" cy="487759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195917"/>
            <a:ext cx="3008313" cy="390921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D643C-8968-4C09-AA0E-F371A963E7E2}" type="datetime1">
              <a:rPr lang="pt-BR" smtClean="0">
                <a:solidFill>
                  <a:prstClr val="black">
                    <a:tint val="75000"/>
                  </a:prstClr>
                </a:solidFill>
              </a:rPr>
              <a:t>29/03/2010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25999-AD43-4401-AE3F-49B725497791}" type="slidenum">
              <a:rPr lang="pt-BR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2699792" y="5449788"/>
            <a:ext cx="372214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hangingPunct="0"/>
            <a:r>
              <a:rPr lang="pt-BR" sz="1400" b="1" cap="none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bg1">
                    <a:alpha val="95000"/>
                  </a:schemeClr>
                </a:solidFill>
                <a:effectLst>
                  <a:innerShdw blurRad="50900" dist="38500" dir="13500000">
                    <a:srgbClr xmlns:mc="http://schemas.openxmlformats.org/markup-compatibility/2006" xmlns:a14="http://schemas.microsoft.com/office/drawing/2010/main" val="000000" mc:Ignorable="">
                      <a:alpha val="60000"/>
                    </a:srgbClr>
                  </a:innerShdw>
                </a:effectLst>
                <a:latin typeface="Agency FB" pitchFamily="34" charset="0"/>
              </a:rPr>
              <a:t>sidaf.infinith.com.br</a:t>
            </a:r>
            <a:endParaRPr lang="pt-BR" sz="1400" b="1" cap="none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bg1">
                  <a:alpha val="95000"/>
                </a:schemeClr>
              </a:solidFill>
              <a:effectLst>
                <a:innerShdw blurRad="50900" dist="38500" dir="13500000">
                  <a:srgbClr xmlns:mc="http://schemas.openxmlformats.org/markup-compatibility/2006" xmlns:a14="http://schemas.microsoft.com/office/drawing/2010/main" val="000000" mc:Ignorable="">
                    <a:alpha val="60000"/>
                  </a:srgbClr>
                </a:innerShdw>
              </a:effectLst>
              <a:latin typeface="Agency FB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58800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28865"/>
            <a:ext cx="8229600" cy="952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pt-BR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33500"/>
            <a:ext cx="8229600" cy="3771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5521796"/>
            <a:ext cx="2133600" cy="1932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F5AFDC-9734-4FD3-B003-8973063BB0FF}" type="datetime1">
              <a:rPr lang="pt-BR" smtClean="0">
                <a:solidFill>
                  <a:prstClr val="black">
                    <a:tint val="75000"/>
                  </a:prstClr>
                </a:solidFill>
              </a:rPr>
              <a:t>29/03/2010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31840" y="5521796"/>
            <a:ext cx="2895600" cy="1932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5521796"/>
            <a:ext cx="2133600" cy="16025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  <a:effectLst>
                  <a:outerShdw blurRad="38100" dist="38100" dir="2700000" algn="tl">
                    <a:srgbClr xmlns:mc="http://schemas.openxmlformats.org/markup-compatibility/2006" xmlns:a14="http://schemas.microsoft.com/office/drawing/2010/main" val="000000" mc:Ignorable="">
                      <a:alpha val="43137"/>
                    </a:srgbClr>
                  </a:outerShdw>
                </a:effectLst>
              </a:defRPr>
            </a:lvl1pPr>
          </a:lstStyle>
          <a:p>
            <a:fld id="{AFB25999-AD43-4401-AE3F-49B725497791}" type="slidenum">
              <a:rPr lang="pt-BR" smtClean="0"/>
              <a:pPr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709577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lang="pt-BR" sz="4800" b="1" kern="1200" cap="small" dirty="0" smtClean="0">
          <a:solidFill>
            <a:srgbClr xmlns:mc="http://schemas.openxmlformats.org/markup-compatibility/2006" xmlns:a14="http://schemas.microsoft.com/office/drawing/2010/main" val="C0504D" mc:Ignorable="">
              <a:lumMod val="50000"/>
            </a:srgbClr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▌"/>
        <a:defRPr sz="3200" kern="1200">
          <a:solidFill>
            <a:schemeClr val="tx1">
              <a:lumMod val="75000"/>
              <a:lumOff val="25000"/>
            </a:schemeClr>
          </a:solidFill>
          <a:latin typeface="Myriad Pro" pitchFamily="34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Wingdings" pitchFamily="2" charset="2"/>
        <a:buChar char="§"/>
        <a:defRPr sz="2800" kern="1200">
          <a:solidFill>
            <a:schemeClr val="tx1">
              <a:lumMod val="75000"/>
              <a:lumOff val="25000"/>
            </a:schemeClr>
          </a:solidFill>
          <a:latin typeface="Myriad Pro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Myriad Pro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Myriad Pro" pitchFamily="34" charset="0"/>
        <a:buChar char="»"/>
        <a:defRPr sz="2000" kern="1200">
          <a:solidFill>
            <a:schemeClr val="tx1">
              <a:lumMod val="75000"/>
              <a:lumOff val="25000"/>
            </a:schemeClr>
          </a:solidFill>
          <a:latin typeface="Myriad Pro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Myriad Pro" pitchFamily="34" charset="0"/>
        <a:buChar char="»"/>
        <a:defRPr sz="2000" kern="1200">
          <a:solidFill>
            <a:schemeClr val="tx1">
              <a:lumMod val="75000"/>
              <a:lumOff val="25000"/>
            </a:schemeClr>
          </a:solidFill>
          <a:latin typeface="Myriad Pro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64209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O Cliente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25999-AD43-4401-AE3F-49B725497791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10</a:t>
            </a:fld>
            <a:endParaRPr lang="pt-BR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2360" y="4749864"/>
            <a:ext cx="1080120" cy="6912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0" name="Picture 8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1345332"/>
            <a:ext cx="6467933" cy="29180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09330933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Visitas Técnicas ao Cliente</a:t>
            </a:r>
            <a:endParaRPr lang="pt-BR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pt-BR" sz="1900" b="0" dirty="0" smtClean="0"/>
              <a:t>Sede da matriz da </a:t>
            </a:r>
            <a:r>
              <a:rPr lang="pt-BR" sz="1900" b="0" dirty="0" smtClean="0"/>
              <a:t>Farmácia </a:t>
            </a:r>
            <a:r>
              <a:rPr lang="pt-BR" sz="1900" b="0" dirty="0" smtClean="0"/>
              <a:t>de Todos</a:t>
            </a:r>
            <a:endParaRPr lang="pt-BR" sz="1900" b="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944509"/>
            <a:ext cx="4040188" cy="3029307"/>
          </a:xfrm>
        </p:spPr>
      </p:pic>
      <p:sp>
        <p:nvSpPr>
          <p:cNvPr id="9" name="Text Placeholder 8"/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pt-BR" sz="1900" b="0" dirty="0" smtClean="0"/>
              <a:t>Firmamento do termo de acordo</a:t>
            </a:r>
            <a:endParaRPr lang="pt-BR" sz="1900" b="0" dirty="0"/>
          </a:p>
        </p:txBody>
      </p:sp>
      <p:pic>
        <p:nvPicPr>
          <p:cNvPr id="10" name="Content Placeholder 4"/>
          <p:cNvPicPr>
            <a:picLocks noGrp="1" noChangeAspect="1"/>
          </p:cNvPicPr>
          <p:nvPr>
            <p:ph sz="quarter" idx="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025" y="1943914"/>
            <a:ext cx="4041775" cy="3030496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25999-AD43-4401-AE3F-49B725497791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11</a:t>
            </a:fld>
            <a:endParaRPr lang="pt-BR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2360" y="4749864"/>
            <a:ext cx="1080120" cy="6912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05072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Cenário atual</a:t>
            </a:r>
            <a:endParaRPr lang="pt-BR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pt-BR" dirty="0" smtClean="0"/>
              <a:t>Deficiência no controle de estoque</a:t>
            </a:r>
          </a:p>
          <a:p>
            <a:r>
              <a:rPr lang="pt-BR" dirty="0" smtClean="0"/>
              <a:t>Perda de medicamentos vencidos</a:t>
            </a:r>
          </a:p>
          <a:p>
            <a:r>
              <a:rPr lang="pt-BR" dirty="0" smtClean="0"/>
              <a:t>Falta de controle no número de vendas nas filiais</a:t>
            </a:r>
          </a:p>
          <a:p>
            <a:r>
              <a:rPr lang="pt-BR" dirty="0" smtClean="0"/>
              <a:t>Impossibilidade do acesso à informações do programa pela população </a:t>
            </a:r>
          </a:p>
          <a:p>
            <a:r>
              <a:rPr lang="pt-BR" dirty="0" smtClean="0"/>
              <a:t>Prejuízo econômico e social ao programa</a:t>
            </a:r>
          </a:p>
          <a:p>
            <a:r>
              <a:rPr lang="pt-BR" dirty="0" smtClean="0"/>
              <a:t>Difícil levantamento de relatórios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25999-AD43-4401-AE3F-49B725497791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12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2474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Proposta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pt-BR" sz="3000" dirty="0" smtClean="0"/>
              <a:t>Desenvolver um sistema </a:t>
            </a:r>
            <a:r>
              <a:rPr lang="pt-BR" sz="3000" b="1" dirty="0" smtClean="0">
                <a:solidFill>
                  <a:schemeClr val="accent2">
                    <a:lumMod val="50000"/>
                  </a:schemeClr>
                </a:solidFill>
              </a:rPr>
              <a:t>distribuído</a:t>
            </a:r>
            <a:r>
              <a:rPr lang="pt-BR" sz="3000" dirty="0" smtClean="0"/>
              <a:t> que gerencie as informações do estoque, </a:t>
            </a:r>
            <a:r>
              <a:rPr lang="pt-BR" sz="3000" b="1" dirty="0">
                <a:solidFill>
                  <a:schemeClr val="accent2">
                    <a:lumMod val="50000"/>
                  </a:schemeClr>
                </a:solidFill>
              </a:rPr>
              <a:t>automatize</a:t>
            </a:r>
            <a:r>
              <a:rPr lang="pt-BR" sz="3000" dirty="0" smtClean="0"/>
              <a:t> o fluxo de informações entre as filiais e a matriz, </a:t>
            </a:r>
            <a:r>
              <a:rPr lang="pt-BR" sz="3000" b="1" dirty="0">
                <a:solidFill>
                  <a:schemeClr val="accent2">
                    <a:lumMod val="50000"/>
                  </a:schemeClr>
                </a:solidFill>
              </a:rPr>
              <a:t>integrando</a:t>
            </a:r>
            <a:r>
              <a:rPr lang="pt-BR" sz="3000" dirty="0" smtClean="0"/>
              <a:t> e possibilitando o controle da distribuição, devolução, descarte e venda de medicamentos e correlatos da rede de </a:t>
            </a:r>
            <a:r>
              <a:rPr lang="pt-BR" sz="3000" b="1" dirty="0" smtClean="0">
                <a:solidFill>
                  <a:schemeClr val="accent2">
                    <a:lumMod val="50000"/>
                  </a:schemeClr>
                </a:solidFill>
              </a:rPr>
              <a:t>farmácias</a:t>
            </a:r>
            <a:endParaRPr lang="pt-BR" sz="30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25999-AD43-4401-AE3F-49B725497791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13</a:t>
            </a:fld>
            <a:endParaRPr lang="pt-BR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734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doors dir="vert"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SIDAF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85292"/>
            <a:ext cx="8229600" cy="4119844"/>
          </a:xfrm>
        </p:spPr>
        <p:txBody>
          <a:bodyPr/>
          <a:lstStyle/>
          <a:p>
            <a:pPr marL="0" indent="0" algn="ctr">
              <a:buNone/>
            </a:pPr>
            <a:r>
              <a:rPr lang="pt-BR" dirty="0" smtClean="0">
                <a:latin typeface="Agency FB" pitchFamily="34" charset="0"/>
              </a:rPr>
              <a:t>Sistema Integrado de Distribuição e Automação de Farmácias</a:t>
            </a:r>
          </a:p>
          <a:p>
            <a:pPr marL="0" indent="0" algn="ctr">
              <a:buNone/>
            </a:pPr>
            <a:endParaRPr lang="pt-BR" sz="1200" dirty="0" smtClean="0">
              <a:latin typeface="Agency FB" pitchFamily="34" charset="0"/>
            </a:endParaRPr>
          </a:p>
          <a:p>
            <a:r>
              <a:rPr lang="pt-BR" dirty="0" smtClean="0"/>
              <a:t>Módulo Matriz </a:t>
            </a:r>
          </a:p>
          <a:p>
            <a:r>
              <a:rPr lang="pt-BR" dirty="0" smtClean="0"/>
              <a:t>Módulo Filial</a:t>
            </a:r>
          </a:p>
          <a:p>
            <a:r>
              <a:rPr lang="pt-BR" dirty="0" smtClean="0"/>
              <a:t>Módulo Estoque</a:t>
            </a:r>
          </a:p>
          <a:p>
            <a:r>
              <a:rPr lang="pt-BR" dirty="0" smtClean="0"/>
              <a:t>Módulo Web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25999-AD43-4401-AE3F-49B725497791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14</a:t>
            </a:fld>
            <a:endParaRPr lang="pt-BR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42" t="5414" r="25744" b="6454"/>
          <a:stretch/>
        </p:blipFill>
        <p:spPr>
          <a:xfrm>
            <a:off x="5076056" y="1705372"/>
            <a:ext cx="2592288" cy="2559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645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Arquitetura SIDAF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25999-AD43-4401-AE3F-49B725497791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15</a:t>
            </a:fld>
            <a:endParaRPr lang="pt-BR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3320" name="Picture 8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0097" y="1333500"/>
            <a:ext cx="6263805" cy="3771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51290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Stakeholders</a:t>
            </a:r>
            <a:endParaRPr lang="pt-BR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pt-BR" dirty="0" smtClean="0"/>
              <a:t>Docentes</a:t>
            </a:r>
          </a:p>
          <a:p>
            <a:pPr lvl="1"/>
            <a:r>
              <a:rPr lang="pt-BR" dirty="0" smtClean="0"/>
              <a:t>Gerentes</a:t>
            </a:r>
          </a:p>
          <a:p>
            <a:pPr lvl="1"/>
            <a:r>
              <a:rPr lang="pt-BR" dirty="0" smtClean="0"/>
              <a:t>Integradores</a:t>
            </a:r>
          </a:p>
          <a:p>
            <a:pPr lvl="1"/>
            <a:r>
              <a:rPr lang="pt-BR" dirty="0" smtClean="0"/>
              <a:t>Auxiliares</a:t>
            </a:r>
          </a:p>
          <a:p>
            <a:r>
              <a:rPr lang="pt-BR" dirty="0" smtClean="0"/>
              <a:t>Cliente</a:t>
            </a:r>
          </a:p>
          <a:p>
            <a:pPr lvl="1"/>
            <a:r>
              <a:rPr lang="pt-BR" dirty="0" smtClean="0"/>
              <a:t>Financiador: Governo do </a:t>
            </a:r>
            <a:r>
              <a:rPr lang="pt-BR" dirty="0" smtClean="0"/>
              <a:t>Estado do RN</a:t>
            </a:r>
            <a:endParaRPr lang="pt-BR" dirty="0" smtClean="0"/>
          </a:p>
          <a:p>
            <a:pPr lvl="1"/>
            <a:r>
              <a:rPr lang="pt-BR" dirty="0" smtClean="0"/>
              <a:t>Usuário final: </a:t>
            </a:r>
            <a:r>
              <a:rPr lang="pt-BR" dirty="0" smtClean="0"/>
              <a:t>Farmácia </a:t>
            </a:r>
            <a:r>
              <a:rPr lang="pt-BR" dirty="0" smtClean="0"/>
              <a:t>de Todos</a:t>
            </a:r>
          </a:p>
          <a:p>
            <a:r>
              <a:rPr lang="pt-BR" dirty="0" smtClean="0"/>
              <a:t>Público beneficiado</a:t>
            </a:r>
          </a:p>
          <a:p>
            <a:pPr lvl="1"/>
            <a:r>
              <a:rPr lang="pt-BR" dirty="0" smtClean="0"/>
              <a:t>População em geral</a:t>
            </a:r>
          </a:p>
          <a:p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25999-AD43-4401-AE3F-49B725497791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16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2613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Atores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Administrador da Matriz</a:t>
            </a:r>
          </a:p>
          <a:p>
            <a:r>
              <a:rPr lang="pt-BR" dirty="0" smtClean="0"/>
              <a:t>Contador da Matriz</a:t>
            </a:r>
          </a:p>
          <a:p>
            <a:r>
              <a:rPr lang="pt-BR" dirty="0" smtClean="0"/>
              <a:t>Operador de Caixa da Filial</a:t>
            </a:r>
          </a:p>
          <a:p>
            <a:r>
              <a:rPr lang="pt-BR" dirty="0" smtClean="0"/>
              <a:t>Gerente da Filial</a:t>
            </a:r>
          </a:p>
          <a:p>
            <a:r>
              <a:rPr lang="pt-BR" dirty="0" smtClean="0"/>
              <a:t>Controlador do Estoque</a:t>
            </a:r>
          </a:p>
          <a:p>
            <a:r>
              <a:rPr lang="pt-BR" dirty="0" smtClean="0"/>
              <a:t>Usuário web</a:t>
            </a:r>
          </a:p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25999-AD43-4401-AE3F-49B725497791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17</a:t>
            </a:fld>
            <a:endParaRPr lang="pt-BR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8858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Módulo Matriz</a:t>
            </a:r>
            <a:endParaRPr lang="pt-BR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 numCol="1"/>
          <a:lstStyle/>
          <a:p>
            <a:r>
              <a:rPr lang="pt-BR" dirty="0" smtClean="0"/>
              <a:t>Principais objetivos</a:t>
            </a:r>
          </a:p>
          <a:p>
            <a:r>
              <a:rPr lang="pt-BR" dirty="0" smtClean="0"/>
              <a:t>Objetivos complementares</a:t>
            </a:r>
          </a:p>
          <a:p>
            <a:r>
              <a:rPr lang="pt-BR" dirty="0" smtClean="0"/>
              <a:t>Características técnicas</a:t>
            </a:r>
          </a:p>
          <a:p>
            <a:r>
              <a:rPr lang="pt-BR" dirty="0" smtClean="0"/>
              <a:t>Casos de Uso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7010400" y="5521325"/>
            <a:ext cx="2133600" cy="160338"/>
          </a:xfrm>
        </p:spPr>
        <p:txBody>
          <a:bodyPr/>
          <a:lstStyle/>
          <a:p>
            <a:fld id="{AFB25999-AD43-4401-AE3F-49B725497791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18</a:t>
            </a:fld>
            <a:endParaRPr lang="pt-BR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8133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r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Principais objetivos</a:t>
            </a:r>
            <a:endParaRPr lang="pt-BR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pt-BR" dirty="0" smtClean="0"/>
              <a:t>Gerenciar estoque central</a:t>
            </a:r>
          </a:p>
          <a:p>
            <a:r>
              <a:rPr lang="pt-BR" dirty="0" smtClean="0"/>
              <a:t>Realizar cadastro e compra de novos produtos </a:t>
            </a:r>
          </a:p>
          <a:p>
            <a:r>
              <a:rPr lang="pt-BR" dirty="0" smtClean="0"/>
              <a:t>Distribuir produtos às filiais</a:t>
            </a:r>
          </a:p>
          <a:p>
            <a:r>
              <a:rPr lang="pt-BR" dirty="0" smtClean="0"/>
              <a:t>Gerar notas fiscais eletrônicas na distribuição</a:t>
            </a:r>
          </a:p>
          <a:p>
            <a:r>
              <a:rPr lang="pt-BR" dirty="0" smtClean="0"/>
              <a:t>Gerenciar preços</a:t>
            </a:r>
          </a:p>
          <a:p>
            <a:r>
              <a:rPr lang="pt-BR" dirty="0" smtClean="0"/>
              <a:t>Gerenciar descarte de medicamentos vencidos</a:t>
            </a:r>
          </a:p>
          <a:p>
            <a:r>
              <a:rPr lang="pt-BR" dirty="0" smtClean="0"/>
              <a:t>Emissão de relatórios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41775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Equipe</a:t>
            </a:r>
            <a:endParaRPr lang="pt-BR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0" y="2209428"/>
            <a:ext cx="9144000" cy="3096343"/>
          </a:xfrm>
        </p:spPr>
        <p:txBody>
          <a:bodyPr numCol="1">
            <a:normAutofit/>
          </a:bodyPr>
          <a:lstStyle/>
          <a:p>
            <a:r>
              <a:rPr lang="pt-BR" sz="2400" dirty="0" smtClean="0"/>
              <a:t>Amanda Priscilla</a:t>
            </a:r>
          </a:p>
          <a:p>
            <a:r>
              <a:rPr lang="pt-BR" sz="2400" dirty="0" smtClean="0"/>
              <a:t>Ari Barreto</a:t>
            </a:r>
          </a:p>
          <a:p>
            <a:r>
              <a:rPr lang="pt-BR" sz="2400" dirty="0" smtClean="0"/>
              <a:t>Diego Benício</a:t>
            </a:r>
          </a:p>
          <a:p>
            <a:r>
              <a:rPr lang="pt-BR" sz="2400" dirty="0" smtClean="0"/>
              <a:t>Edmilson Campos</a:t>
            </a:r>
          </a:p>
          <a:p>
            <a:r>
              <a:rPr lang="pt-BR" sz="2400" dirty="0" smtClean="0"/>
              <a:t>Helder Pacheco</a:t>
            </a:r>
          </a:p>
          <a:p>
            <a:r>
              <a:rPr lang="pt-BR" sz="2400" dirty="0" smtClean="0"/>
              <a:t>Kairon Ramon</a:t>
            </a:r>
          </a:p>
          <a:p>
            <a:r>
              <a:rPr lang="pt-BR" sz="2400" dirty="0" smtClean="0"/>
              <a:t>Ystallonne Carlos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1588367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flip dir="r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Objetivos complementares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Manter filiais</a:t>
            </a:r>
          </a:p>
          <a:p>
            <a:r>
              <a:rPr lang="pt-BR" dirty="0" smtClean="0"/>
              <a:t>Manter funcionários</a:t>
            </a:r>
          </a:p>
          <a:p>
            <a:r>
              <a:rPr lang="pt-BR" dirty="0" smtClean="0"/>
              <a:t>Gerenciar SAC</a:t>
            </a:r>
          </a:p>
          <a:p>
            <a:r>
              <a:rPr lang="pt-BR" dirty="0" smtClean="0"/>
              <a:t>Controle de acesso</a:t>
            </a:r>
          </a:p>
          <a:p>
            <a:r>
              <a:rPr lang="pt-BR" dirty="0" smtClean="0"/>
              <a:t>Armazenamento de informações de log</a:t>
            </a:r>
          </a:p>
          <a:p>
            <a:r>
              <a:rPr lang="pt-BR" dirty="0" smtClean="0"/>
              <a:t>Configuração de parâmetros do sistema</a:t>
            </a:r>
          </a:p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25999-AD43-4401-AE3F-49B725497791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20</a:t>
            </a:fld>
            <a:endParaRPr lang="pt-BR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7434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Características técnicas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Aplicação Desktop para sistemas Windows</a:t>
            </a:r>
          </a:p>
          <a:p>
            <a:r>
              <a:rPr lang="pt-BR" dirty="0" smtClean="0"/>
              <a:t>Construído </a:t>
            </a:r>
            <a:r>
              <a:rPr lang="pt-BR" dirty="0" smtClean="0"/>
              <a:t>em linguagem C# 3.0</a:t>
            </a:r>
          </a:p>
          <a:p>
            <a:r>
              <a:rPr lang="pt-BR" dirty="0" smtClean="0"/>
              <a:t>Consumação de WebService para acesso aos dados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25999-AD43-4401-AE3F-49B725497791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21</a:t>
            </a:fld>
            <a:endParaRPr lang="pt-BR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1701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512" y="227542"/>
            <a:ext cx="3008313" cy="968375"/>
          </a:xfrm>
        </p:spPr>
        <p:txBody>
          <a:bodyPr>
            <a:noAutofit/>
          </a:bodyPr>
          <a:lstStyle/>
          <a:p>
            <a:r>
              <a:rPr lang="pt-BR" sz="4000" dirty="0" smtClean="0"/>
              <a:t>Casos de Uso</a:t>
            </a:r>
            <a:endParaRPr lang="pt-BR" sz="400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>
          <a:xfrm>
            <a:off x="179512" y="1195917"/>
            <a:ext cx="3008313" cy="3909219"/>
          </a:xfrm>
        </p:spPr>
        <p:txBody>
          <a:bodyPr>
            <a:normAutofit/>
          </a:bodyPr>
          <a:lstStyle/>
          <a:p>
            <a:r>
              <a:rPr lang="pt-BR" dirty="0" smtClean="0"/>
              <a:t>Módulo Desktop Matriz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25999-AD43-4401-AE3F-49B725497791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22</a:t>
            </a:fld>
            <a:endParaRPr lang="pt-BR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738724"/>
            <a:ext cx="6408712" cy="44950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12348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Módulo Filial</a:t>
            </a:r>
            <a:endParaRPr lang="pt-BR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/>
        <p:txBody>
          <a:bodyPr numCol="1"/>
          <a:lstStyle/>
          <a:p>
            <a:r>
              <a:rPr lang="pt-BR" dirty="0" smtClean="0"/>
              <a:t>Principais objetivos</a:t>
            </a:r>
          </a:p>
          <a:p>
            <a:r>
              <a:rPr lang="pt-BR" dirty="0" smtClean="0"/>
              <a:t>Objetivos complementares</a:t>
            </a:r>
          </a:p>
          <a:p>
            <a:r>
              <a:rPr lang="pt-BR" dirty="0" smtClean="0"/>
              <a:t>Características técnicas</a:t>
            </a:r>
          </a:p>
          <a:p>
            <a:r>
              <a:rPr lang="pt-BR" dirty="0" smtClean="0"/>
              <a:t>Casos de Uso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7010400" y="5521325"/>
            <a:ext cx="2133600" cy="160338"/>
          </a:xfrm>
        </p:spPr>
        <p:txBody>
          <a:bodyPr/>
          <a:lstStyle/>
          <a:p>
            <a:fld id="{AFB25999-AD43-4401-AE3F-49B725497791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23</a:t>
            </a:fld>
            <a:endParaRPr lang="pt-BR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444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r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Principais objetivos</a:t>
            </a:r>
            <a:endParaRPr lang="pt-BR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Receber produtos da matriz</a:t>
            </a:r>
          </a:p>
          <a:p>
            <a:r>
              <a:rPr lang="pt-BR" dirty="0" smtClean="0"/>
              <a:t>Realizar venda de produtos</a:t>
            </a:r>
          </a:p>
          <a:p>
            <a:r>
              <a:rPr lang="pt-BR" dirty="0" smtClean="0"/>
              <a:t>Estornar </a:t>
            </a:r>
            <a:r>
              <a:rPr lang="pt-BR" dirty="0" smtClean="0"/>
              <a:t>vendas </a:t>
            </a:r>
          </a:p>
          <a:p>
            <a:r>
              <a:rPr lang="pt-BR" dirty="0" smtClean="0"/>
              <a:t>Devolver produtos vencidos e/ou próximos do vencimento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51919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Objetivos complementares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Manter cliente</a:t>
            </a:r>
          </a:p>
          <a:p>
            <a:r>
              <a:rPr lang="pt-BR" dirty="0" smtClean="0"/>
              <a:t>Realizar pedidos de produtos</a:t>
            </a:r>
          </a:p>
          <a:p>
            <a:r>
              <a:rPr lang="pt-BR" dirty="0" smtClean="0"/>
              <a:t>Controle de acesso</a:t>
            </a:r>
          </a:p>
          <a:p>
            <a:r>
              <a:rPr lang="pt-BR" dirty="0" smtClean="0"/>
              <a:t>Armazenamento de informações de log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25999-AD43-4401-AE3F-49B725497791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25</a:t>
            </a:fld>
            <a:endParaRPr lang="pt-BR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8698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Características técnicas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Aplicação Desktop para sistemas Windows</a:t>
            </a:r>
          </a:p>
          <a:p>
            <a:r>
              <a:rPr lang="pt-BR" dirty="0" smtClean="0"/>
              <a:t>Construído </a:t>
            </a:r>
            <a:r>
              <a:rPr lang="pt-BR" dirty="0" smtClean="0"/>
              <a:t>em linguagem C# 3.0</a:t>
            </a:r>
          </a:p>
          <a:p>
            <a:r>
              <a:rPr lang="pt-BR" dirty="0" smtClean="0"/>
              <a:t>Consumação de WebService para acesso aos dados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25999-AD43-4401-AE3F-49B725497791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26</a:t>
            </a:fld>
            <a:endParaRPr lang="pt-BR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7583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4000" dirty="0" smtClean="0"/>
              <a:t>Casos de Uso</a:t>
            </a:r>
            <a:endParaRPr lang="pt-BR" sz="400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pt-BR" dirty="0" smtClean="0"/>
              <a:t>Módulo Desktop Filial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25999-AD43-4401-AE3F-49B725497791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27</a:t>
            </a:fld>
            <a:endParaRPr lang="pt-BR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028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9885" y="534691"/>
            <a:ext cx="5634603" cy="46990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17589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Módulo Estoque</a:t>
            </a:r>
            <a:endParaRPr lang="pt-BR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/>
        <p:txBody>
          <a:bodyPr numCol="1"/>
          <a:lstStyle/>
          <a:p>
            <a:r>
              <a:rPr lang="pt-BR" dirty="0" smtClean="0"/>
              <a:t>Principais objetivos</a:t>
            </a:r>
          </a:p>
          <a:p>
            <a:r>
              <a:rPr lang="pt-BR" dirty="0" smtClean="0"/>
              <a:t>Objetivos complementares</a:t>
            </a:r>
          </a:p>
          <a:p>
            <a:r>
              <a:rPr lang="pt-BR" dirty="0" smtClean="0"/>
              <a:t>Características técnicas</a:t>
            </a:r>
          </a:p>
          <a:p>
            <a:r>
              <a:rPr lang="pt-BR" dirty="0" smtClean="0"/>
              <a:t>Casos de Uso 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7010400" y="5521325"/>
            <a:ext cx="2133600" cy="160338"/>
          </a:xfrm>
        </p:spPr>
        <p:txBody>
          <a:bodyPr/>
          <a:lstStyle/>
          <a:p>
            <a:fld id="{AFB25999-AD43-4401-AE3F-49B725497791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28</a:t>
            </a:fld>
            <a:endParaRPr lang="pt-BR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2900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r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Principais objetivos</a:t>
            </a:r>
            <a:endParaRPr lang="pt-BR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Enviar produtos às filiais e/ou à doação/incineração</a:t>
            </a:r>
          </a:p>
          <a:p>
            <a:r>
              <a:rPr lang="pt-BR" dirty="0" smtClean="0"/>
              <a:t>Receber produtos comprados e/ou devolvidos das filiais</a:t>
            </a:r>
          </a:p>
        </p:txBody>
      </p:sp>
    </p:spTree>
    <p:extLst>
      <p:ext uri="{BB962C8B-B14F-4D97-AF65-F5344CB8AC3E}">
        <p14:creationId xmlns:p14="http://schemas.microsoft.com/office/powerpoint/2010/main" val="3951919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hangingPunct="0"/>
            <a:r>
              <a:rPr lang="pt-BR" sz="4800" dirty="0" smtClean="0">
                <a:solidFill>
                  <a:schemeClr val="accent2">
                    <a:lumMod val="50000"/>
                  </a:schemeClr>
                </a:solidFill>
              </a:rPr>
              <a:t>AGENDA</a:t>
            </a:r>
            <a:endParaRPr lang="pt-BR" sz="48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0" y="2137420"/>
            <a:ext cx="9144000" cy="3168351"/>
          </a:xfrm>
        </p:spPr>
        <p:txBody>
          <a:bodyPr numCol="1" anchor="ctr">
            <a:normAutofit/>
          </a:bodyPr>
          <a:lstStyle/>
          <a:p>
            <a:r>
              <a:rPr lang="pt-BR" dirty="0" smtClean="0"/>
              <a:t>A Concepção</a:t>
            </a:r>
          </a:p>
          <a:p>
            <a:r>
              <a:rPr lang="pt-BR" dirty="0" smtClean="0"/>
              <a:t>O SIDAF</a:t>
            </a:r>
          </a:p>
          <a:p>
            <a:r>
              <a:rPr lang="pt-BR" dirty="0" smtClean="0"/>
              <a:t>Apresentação dos Módulos</a:t>
            </a:r>
          </a:p>
          <a:p>
            <a:r>
              <a:rPr lang="pt-BR" dirty="0" smtClean="0"/>
              <a:t>Estimativa de métricas</a:t>
            </a:r>
          </a:p>
        </p:txBody>
      </p:sp>
    </p:spTree>
    <p:extLst>
      <p:ext uri="{BB962C8B-B14F-4D97-AF65-F5344CB8AC3E}">
        <p14:creationId xmlns:p14="http://schemas.microsoft.com/office/powerpoint/2010/main" val="3772323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xmlns:p14="http://schemas.microsoft.com/office/powerpoint/2010/main" spd="slow">
        <p:checker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Objetivos complementares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Controle de acesso</a:t>
            </a:r>
          </a:p>
          <a:p>
            <a:r>
              <a:rPr lang="pt-BR" dirty="0" smtClean="0"/>
              <a:t>Armazenamento de informações de log</a:t>
            </a:r>
          </a:p>
          <a:p>
            <a:r>
              <a:rPr lang="pt-BR" dirty="0" smtClean="0"/>
              <a:t>Configuração de parâmetros do sistema</a:t>
            </a:r>
          </a:p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25999-AD43-4401-AE3F-49B725497791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30</a:t>
            </a:fld>
            <a:endParaRPr lang="pt-BR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8698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Características técnicas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Aplicação Mobile para devices com sistemas Windows Mobile 6.5 </a:t>
            </a:r>
          </a:p>
          <a:p>
            <a:r>
              <a:rPr lang="pt-BR" dirty="0" smtClean="0"/>
              <a:t>Construído </a:t>
            </a:r>
            <a:r>
              <a:rPr lang="pt-BR" dirty="0" smtClean="0"/>
              <a:t>em linguagem C# 3.0</a:t>
            </a:r>
          </a:p>
          <a:p>
            <a:r>
              <a:rPr lang="pt-BR" dirty="0" smtClean="0"/>
              <a:t>Consumação de WebService para acesso aos dados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25999-AD43-4401-AE3F-49B725497791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31</a:t>
            </a:fld>
            <a:endParaRPr lang="pt-BR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7583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4000" dirty="0" smtClean="0"/>
              <a:t>Casos de Uso</a:t>
            </a:r>
            <a:endParaRPr lang="pt-BR" sz="400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pt-BR" dirty="0" smtClean="0"/>
              <a:t>Módulo Mobile Estoque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25999-AD43-4401-AE3F-49B725497791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32</a:t>
            </a:fld>
            <a:endParaRPr lang="pt-BR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1208" y="1426842"/>
            <a:ext cx="5735592" cy="29428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00986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Módulo Web</a:t>
            </a:r>
            <a:endParaRPr lang="pt-BR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 numCol="1"/>
          <a:lstStyle/>
          <a:p>
            <a:r>
              <a:rPr lang="pt-BR" dirty="0" smtClean="0"/>
              <a:t>Principais objetivos</a:t>
            </a:r>
          </a:p>
          <a:p>
            <a:r>
              <a:rPr lang="pt-BR" dirty="0" smtClean="0"/>
              <a:t>Características técnicas</a:t>
            </a:r>
          </a:p>
          <a:p>
            <a:r>
              <a:rPr lang="pt-BR" dirty="0" smtClean="0"/>
              <a:t>Casos de Uso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39001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r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Principais objetivos</a:t>
            </a:r>
            <a:endParaRPr lang="pt-BR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pt-BR" dirty="0" smtClean="0"/>
              <a:t>Fornecer informações dos postos de vendas de produtos (filiais) e do programa (</a:t>
            </a:r>
            <a:r>
              <a:rPr lang="pt-BR" dirty="0" smtClean="0"/>
              <a:t>Farmácia </a:t>
            </a:r>
            <a:r>
              <a:rPr lang="pt-BR" dirty="0" smtClean="0"/>
              <a:t>de Todos)</a:t>
            </a:r>
          </a:p>
          <a:p>
            <a:r>
              <a:rPr lang="pt-BR" dirty="0" smtClean="0"/>
              <a:t>Ofertar um serviço de localização de produtos por posto de venda</a:t>
            </a:r>
          </a:p>
          <a:p>
            <a:r>
              <a:rPr lang="pt-BR" dirty="0" smtClean="0"/>
              <a:t>Possibilitar ao internauta o serviço de solicitações de produtos</a:t>
            </a:r>
          </a:p>
          <a:p>
            <a:r>
              <a:rPr lang="pt-BR" dirty="0" smtClean="0"/>
              <a:t>Fornecer um Serviço de Atendimento ao Cliente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51919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Características técnicas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Aplicação Web</a:t>
            </a:r>
          </a:p>
          <a:p>
            <a:r>
              <a:rPr lang="pt-BR" dirty="0" smtClean="0"/>
              <a:t>Construído </a:t>
            </a:r>
            <a:r>
              <a:rPr lang="pt-BR" dirty="0" smtClean="0"/>
              <a:t>em linguagem Java</a:t>
            </a:r>
          </a:p>
          <a:p>
            <a:r>
              <a:rPr lang="pt-BR" dirty="0" smtClean="0"/>
              <a:t>Consumação de WebService para acesso aos dados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25999-AD43-4401-AE3F-49B725497791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35</a:t>
            </a:fld>
            <a:endParaRPr lang="pt-BR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7583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4000" dirty="0" smtClean="0"/>
              <a:t>Casos de Uso</a:t>
            </a:r>
            <a:endParaRPr lang="pt-BR" sz="400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pt-BR" dirty="0" smtClean="0"/>
              <a:t>Módulo Web Portal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25999-AD43-4401-AE3F-49B725497791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36</a:t>
            </a:fld>
            <a:endParaRPr lang="pt-BR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5050" y="992638"/>
            <a:ext cx="5111750" cy="38090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37966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Planejamento</a:t>
            </a:r>
            <a:endParaRPr lang="pt-BR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0" y="2929508"/>
            <a:ext cx="9144000" cy="2376263"/>
          </a:xfrm>
        </p:spPr>
        <p:txBody>
          <a:bodyPr numCol="1"/>
          <a:lstStyle/>
          <a:p>
            <a:r>
              <a:rPr lang="pt-BR" dirty="0" smtClean="0"/>
              <a:t>Concepção</a:t>
            </a:r>
          </a:p>
          <a:p>
            <a:r>
              <a:rPr lang="pt-BR" dirty="0" smtClean="0"/>
              <a:t>Elaboração</a:t>
            </a:r>
          </a:p>
          <a:p>
            <a:r>
              <a:rPr lang="pt-BR" dirty="0" smtClean="0"/>
              <a:t>Construção</a:t>
            </a:r>
          </a:p>
          <a:p>
            <a:r>
              <a:rPr lang="pt-BR" dirty="0" smtClean="0"/>
              <a:t>Transição/Implantação</a:t>
            </a:r>
            <a:endParaRPr lang="pt-BR" dirty="0" smtClean="0"/>
          </a:p>
        </p:txBody>
      </p:sp>
    </p:spTree>
    <p:extLst>
      <p:ext uri="{BB962C8B-B14F-4D97-AF65-F5344CB8AC3E}">
        <p14:creationId xmlns:p14="http://schemas.microsoft.com/office/powerpoint/2010/main" val="3986272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Planejamento</a:t>
            </a:r>
            <a:endParaRPr lang="pt-BR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1ª e 2ª Interações – Concepção (27/03): </a:t>
            </a:r>
            <a:endParaRPr lang="pt-BR" dirty="0" smtClean="0">
              <a:solidFill>
                <a:schemeClr val="bg1">
                  <a:lumMod val="50000"/>
                </a:schemeClr>
              </a:solidFill>
            </a:endParaRPr>
          </a:p>
          <a:p>
            <a:pPr lvl="1"/>
            <a:r>
              <a:rPr lang="pt-BR" dirty="0" smtClean="0">
                <a:solidFill>
                  <a:schemeClr val="bg1">
                    <a:lumMod val="50000"/>
                  </a:schemeClr>
                </a:solidFill>
              </a:rPr>
              <a:t>Levantamento de Requisitos e funcionalidades;</a:t>
            </a:r>
          </a:p>
          <a:p>
            <a:pPr lvl="1"/>
            <a:r>
              <a:rPr lang="pt-BR" dirty="0" smtClean="0">
                <a:solidFill>
                  <a:schemeClr val="bg1">
                    <a:lumMod val="50000"/>
                  </a:schemeClr>
                </a:solidFill>
              </a:rPr>
              <a:t>Planejamento.</a:t>
            </a:r>
          </a:p>
          <a:p>
            <a:r>
              <a:rPr lang="pt-BR" dirty="0" smtClean="0"/>
              <a:t>3ª Interação – Elaboração I (19/04):</a:t>
            </a:r>
          </a:p>
          <a:p>
            <a:pPr lvl="1"/>
            <a:r>
              <a:rPr lang="pt-BR" dirty="0" smtClean="0">
                <a:solidFill>
                  <a:schemeClr val="bg1">
                    <a:lumMod val="50000"/>
                  </a:schemeClr>
                </a:solidFill>
              </a:rPr>
              <a:t>Diagramas de Classe e Banco;</a:t>
            </a:r>
          </a:p>
          <a:p>
            <a:pPr lvl="1"/>
            <a:r>
              <a:rPr lang="pt-BR" dirty="0" err="1" smtClean="0">
                <a:solidFill>
                  <a:schemeClr val="bg1">
                    <a:lumMod val="50000"/>
                  </a:schemeClr>
                </a:solidFill>
              </a:rPr>
              <a:t>CRUD’s</a:t>
            </a:r>
            <a:r>
              <a:rPr lang="pt-BR" dirty="0" smtClean="0">
                <a:solidFill>
                  <a:schemeClr val="bg1">
                    <a:lumMod val="50000"/>
                  </a:schemeClr>
                </a:solidFill>
              </a:rPr>
              <a:t>;</a:t>
            </a:r>
          </a:p>
          <a:p>
            <a:pPr lvl="1"/>
            <a:r>
              <a:rPr lang="pt-BR" dirty="0" smtClean="0">
                <a:solidFill>
                  <a:schemeClr val="bg1">
                    <a:lumMod val="50000"/>
                  </a:schemeClr>
                </a:solidFill>
              </a:rPr>
              <a:t>Emissão de Notas Fiscais Eletrônicas.</a:t>
            </a:r>
          </a:p>
          <a:p>
            <a:endParaRPr lang="pt-BR" dirty="0" smtClean="0">
              <a:solidFill>
                <a:schemeClr val="bg1">
                  <a:lumMod val="50000"/>
                </a:schemeClr>
              </a:solidFill>
            </a:endParaRPr>
          </a:p>
          <a:p>
            <a:pPr lvl="1">
              <a:buNone/>
            </a:pPr>
            <a:endParaRPr lang="pt-BR" dirty="0" smtClean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0270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Planejamento</a:t>
            </a:r>
            <a:endParaRPr lang="pt-BR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4ª Interação – Elaboração II (07/05): </a:t>
            </a:r>
            <a:endParaRPr lang="pt-BR" dirty="0" smtClean="0">
              <a:solidFill>
                <a:schemeClr val="bg1">
                  <a:lumMod val="50000"/>
                </a:schemeClr>
              </a:solidFill>
            </a:endParaRPr>
          </a:p>
          <a:p>
            <a:pPr lvl="1"/>
            <a:r>
              <a:rPr lang="pt-BR" dirty="0" smtClean="0">
                <a:solidFill>
                  <a:schemeClr val="bg1">
                    <a:lumMod val="50000"/>
                  </a:schemeClr>
                </a:solidFill>
              </a:rPr>
              <a:t>Venda de Medicamentos;</a:t>
            </a:r>
          </a:p>
          <a:p>
            <a:pPr lvl="1"/>
            <a:r>
              <a:rPr lang="pt-BR" dirty="0" smtClean="0">
                <a:solidFill>
                  <a:schemeClr val="bg1">
                    <a:lumMod val="50000"/>
                  </a:schemeClr>
                </a:solidFill>
              </a:rPr>
              <a:t>Validação da Arquitetura Java-C#.</a:t>
            </a:r>
          </a:p>
          <a:p>
            <a:r>
              <a:rPr lang="pt-BR" dirty="0" smtClean="0"/>
              <a:t>5ª Interação – Construção I (31/05):</a:t>
            </a:r>
          </a:p>
          <a:p>
            <a:pPr lvl="1"/>
            <a:r>
              <a:rPr lang="pt-BR" dirty="0" smtClean="0">
                <a:solidFill>
                  <a:schemeClr val="bg1">
                    <a:lumMod val="50000"/>
                  </a:schemeClr>
                </a:solidFill>
              </a:rPr>
              <a:t>Relatórios;</a:t>
            </a:r>
          </a:p>
          <a:p>
            <a:pPr lvl="1"/>
            <a:r>
              <a:rPr lang="pt-BR" dirty="0" smtClean="0">
                <a:solidFill>
                  <a:schemeClr val="bg1">
                    <a:lumMod val="50000"/>
                  </a:schemeClr>
                </a:solidFill>
              </a:rPr>
              <a:t>Finalização do Módulo Web.</a:t>
            </a:r>
          </a:p>
          <a:p>
            <a:pPr>
              <a:buNone/>
            </a:pPr>
            <a:endParaRPr lang="pt-BR" dirty="0" smtClean="0">
              <a:solidFill>
                <a:schemeClr val="bg1">
                  <a:lumMod val="50000"/>
                </a:schemeClr>
              </a:solidFill>
            </a:endParaRPr>
          </a:p>
          <a:p>
            <a:pPr lvl="1">
              <a:buNone/>
            </a:pPr>
            <a:endParaRPr lang="pt-BR" dirty="0" smtClean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82179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Introdução</a:t>
            </a:r>
            <a:endParaRPr lang="pt-BR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7010400" y="5521325"/>
            <a:ext cx="2133600" cy="160338"/>
          </a:xfrm>
        </p:spPr>
        <p:txBody>
          <a:bodyPr/>
          <a:lstStyle/>
          <a:p>
            <a:fld id="{AFB25999-AD43-4401-AE3F-49B725497791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4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9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75856" y="2281436"/>
            <a:ext cx="2616820" cy="2616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364161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xmlns:p14="http://schemas.microsoft.com/office/powerpoint/2010/main" spd="slow">
        <p:circl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Planejamento</a:t>
            </a:r>
            <a:endParaRPr lang="pt-BR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6ª Interação – Construção II (21/06): </a:t>
            </a:r>
            <a:endParaRPr lang="pt-BR" dirty="0" smtClean="0">
              <a:solidFill>
                <a:schemeClr val="bg1">
                  <a:lumMod val="50000"/>
                </a:schemeClr>
              </a:solidFill>
            </a:endParaRPr>
          </a:p>
          <a:p>
            <a:pPr lvl="1"/>
            <a:r>
              <a:rPr lang="pt-BR" dirty="0" smtClean="0">
                <a:solidFill>
                  <a:schemeClr val="bg1">
                    <a:lumMod val="50000"/>
                  </a:schemeClr>
                </a:solidFill>
              </a:rPr>
              <a:t>Configurações Gerais;</a:t>
            </a:r>
          </a:p>
          <a:p>
            <a:pPr lvl="1"/>
            <a:r>
              <a:rPr lang="pt-BR" dirty="0" smtClean="0">
                <a:solidFill>
                  <a:schemeClr val="bg1">
                    <a:lumMod val="50000"/>
                  </a:schemeClr>
                </a:solidFill>
              </a:rPr>
              <a:t>Autenticação.</a:t>
            </a:r>
          </a:p>
          <a:p>
            <a:r>
              <a:rPr lang="pt-BR" dirty="0" smtClean="0"/>
              <a:t>7ª Interação – Transição (12/07):</a:t>
            </a:r>
          </a:p>
          <a:p>
            <a:pPr lvl="1"/>
            <a:r>
              <a:rPr lang="pt-BR" dirty="0" smtClean="0">
                <a:solidFill>
                  <a:schemeClr val="bg1">
                    <a:lumMod val="50000"/>
                  </a:schemeClr>
                </a:solidFill>
              </a:rPr>
              <a:t>Manuais de Usuário;</a:t>
            </a:r>
          </a:p>
          <a:p>
            <a:pPr lvl="1"/>
            <a:r>
              <a:rPr lang="pt-BR" dirty="0" smtClean="0">
                <a:solidFill>
                  <a:schemeClr val="bg1">
                    <a:lumMod val="50000"/>
                  </a:schemeClr>
                </a:solidFill>
              </a:rPr>
              <a:t>Treinamento e Implantação.</a:t>
            </a:r>
          </a:p>
          <a:p>
            <a:pPr>
              <a:buNone/>
            </a:pPr>
            <a:endParaRPr lang="pt-BR" dirty="0" smtClean="0">
              <a:solidFill>
                <a:schemeClr val="bg1">
                  <a:lumMod val="50000"/>
                </a:schemeClr>
              </a:solidFill>
            </a:endParaRPr>
          </a:p>
          <a:p>
            <a:pPr lvl="1">
              <a:buNone/>
            </a:pPr>
            <a:endParaRPr lang="pt-BR" dirty="0" smtClean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20729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Métricas</a:t>
            </a:r>
            <a:endParaRPr lang="pt-BR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0" y="2929508"/>
            <a:ext cx="9144000" cy="2376263"/>
          </a:xfrm>
        </p:spPr>
        <p:txBody>
          <a:bodyPr numCol="1"/>
          <a:lstStyle/>
          <a:p>
            <a:r>
              <a:rPr lang="pt-BR" dirty="0" smtClean="0"/>
              <a:t>Custos do sistema</a:t>
            </a:r>
          </a:p>
          <a:p>
            <a:r>
              <a:rPr lang="pt-BR" dirty="0" smtClean="0"/>
              <a:t>Estratégias comerciais</a:t>
            </a:r>
          </a:p>
        </p:txBody>
      </p:sp>
    </p:spTree>
    <p:extLst>
      <p:ext uri="{BB962C8B-B14F-4D97-AF65-F5344CB8AC3E}">
        <p14:creationId xmlns:p14="http://schemas.microsoft.com/office/powerpoint/2010/main" val="1881463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Custo do sistema</a:t>
            </a:r>
            <a:endParaRPr lang="pt-BR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Desenvolvimento único </a:t>
            </a:r>
            <a:r>
              <a:rPr lang="pt-BR" dirty="0" smtClean="0">
                <a:solidFill>
                  <a:schemeClr val="bg1">
                    <a:lumMod val="50000"/>
                  </a:schemeClr>
                </a:solidFill>
              </a:rPr>
              <a:t>(1512 horas)</a:t>
            </a:r>
          </a:p>
          <a:p>
            <a:pPr lvl="1"/>
            <a:r>
              <a:rPr lang="pt-BR" dirty="0" smtClean="0"/>
              <a:t>Custos fixos </a:t>
            </a:r>
            <a:r>
              <a:rPr lang="pt-BR" dirty="0" smtClean="0">
                <a:solidFill>
                  <a:schemeClr val="bg1">
                    <a:lumMod val="50000"/>
                  </a:schemeClr>
                </a:solidFill>
              </a:rPr>
              <a:t>(R$ 3,90/hora)</a:t>
            </a:r>
          </a:p>
          <a:p>
            <a:pPr lvl="1"/>
            <a:r>
              <a:rPr lang="pt-BR" dirty="0" smtClean="0"/>
              <a:t>Custo de </a:t>
            </a:r>
            <a:r>
              <a:rPr lang="pt-BR" b="1" dirty="0">
                <a:solidFill>
                  <a:schemeClr val="accent2">
                    <a:lumMod val="50000"/>
                  </a:schemeClr>
                </a:solidFill>
              </a:rPr>
              <a:t>t</a:t>
            </a:r>
            <a:r>
              <a:rPr lang="pt-BR" b="1" dirty="0" smtClean="0">
                <a:solidFill>
                  <a:schemeClr val="accent2">
                    <a:lumMod val="50000"/>
                  </a:schemeClr>
                </a:solidFill>
              </a:rPr>
              <a:t>rabalho</a:t>
            </a:r>
          </a:p>
          <a:p>
            <a:pPr lvl="1"/>
            <a:r>
              <a:rPr lang="pt-BR" dirty="0" smtClean="0"/>
              <a:t>Lucro </a:t>
            </a:r>
            <a:r>
              <a:rPr lang="pt-BR" dirty="0" smtClean="0">
                <a:solidFill>
                  <a:schemeClr val="bg1">
                    <a:lumMod val="50000"/>
                  </a:schemeClr>
                </a:solidFill>
              </a:rPr>
              <a:t>(10 – 30%)</a:t>
            </a:r>
          </a:p>
        </p:txBody>
      </p:sp>
    </p:spTree>
    <p:extLst>
      <p:ext uri="{BB962C8B-B14F-4D97-AF65-F5344CB8AC3E}">
        <p14:creationId xmlns:p14="http://schemas.microsoft.com/office/powerpoint/2010/main" val="506844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Estratégias comerciais</a:t>
            </a:r>
            <a:endParaRPr lang="pt-BR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Soluções de Mercado</a:t>
            </a:r>
          </a:p>
          <a:p>
            <a:pPr lvl="1"/>
            <a:r>
              <a:rPr lang="pt-BR" i="1" dirty="0" smtClean="0"/>
              <a:t>Shrink-wrapped</a:t>
            </a:r>
            <a:r>
              <a:rPr lang="pt-BR" dirty="0" smtClean="0"/>
              <a:t> s</a:t>
            </a:r>
            <a:r>
              <a:rPr lang="pt-BR" i="1" dirty="0" smtClean="0"/>
              <a:t>oftware</a:t>
            </a:r>
          </a:p>
          <a:p>
            <a:pPr lvl="1"/>
            <a:r>
              <a:rPr lang="pt-BR" dirty="0" smtClean="0"/>
              <a:t>Licenciamento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80782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Conclusão</a:t>
            </a:r>
            <a:endParaRPr lang="pt-BR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0" y="2929508"/>
            <a:ext cx="9144000" cy="2376263"/>
          </a:xfrm>
        </p:spPr>
        <p:txBody>
          <a:bodyPr numCol="1"/>
          <a:lstStyle/>
          <a:p>
            <a:endParaRPr lang="pt-BR" i="1" dirty="0" smtClean="0"/>
          </a:p>
          <a:p>
            <a:r>
              <a:rPr lang="pt-BR" i="1" dirty="0" smtClean="0"/>
              <a:t>“Antes do software poder ser reutilizável</a:t>
            </a:r>
          </a:p>
          <a:p>
            <a:r>
              <a:rPr lang="pt-BR" i="1" dirty="0" smtClean="0"/>
              <a:t>ele primeiro tem de ser utilizável”</a:t>
            </a:r>
            <a:r>
              <a:rPr lang="pt-BR" dirty="0" smtClean="0"/>
              <a:t> </a:t>
            </a:r>
          </a:p>
          <a:p>
            <a:r>
              <a:rPr lang="pt-BR" b="1" dirty="0" smtClean="0"/>
              <a:t>Ralph Johnson</a:t>
            </a:r>
            <a:endParaRPr lang="pt-BR" dirty="0" smtClean="0"/>
          </a:p>
        </p:txBody>
      </p:sp>
      <p:grpSp>
        <p:nvGrpSpPr>
          <p:cNvPr id="4" name="Group 6"/>
          <p:cNvGrpSpPr>
            <a:grpSpLocks/>
          </p:cNvGrpSpPr>
          <p:nvPr/>
        </p:nvGrpSpPr>
        <p:grpSpPr bwMode="auto">
          <a:xfrm>
            <a:off x="4120242" y="2160240"/>
            <a:ext cx="1186284" cy="1633364"/>
            <a:chOff x="3330" y="951"/>
            <a:chExt cx="1710" cy="2202"/>
          </a:xfrm>
        </p:grpSpPr>
        <p:pic>
          <p:nvPicPr>
            <p:cNvPr id="5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3330" y="951"/>
              <a:ext cx="1710" cy="17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" name="Picture 3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prstClr val="black"/>
                <a:srgbClr xmlns:mc="http://schemas.openxmlformats.org/markup-compatibility/2006" xmlns:a14="http://schemas.microsoft.com/office/drawing/2010/main" val="CC9900" mc:Ignorable="">
                  <a:tint val="45000"/>
                  <a:satMod val="400000"/>
                </a:srgbClr>
              </a:duotone>
            </a:blip>
            <a:srcRect/>
            <a:stretch>
              <a:fillRect/>
            </a:stretch>
          </p:blipFill>
          <p:spPr bwMode="auto">
            <a:xfrm rot="4321845">
              <a:off x="3585" y="1715"/>
              <a:ext cx="1270" cy="127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2094155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99">
        <p14:ripple/>
      </p:transition>
    </mc:Choice>
    <mc:Fallback xmlns="">
      <p:transition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37080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 Concepção</a:t>
            </a:r>
            <a:endParaRPr lang="pt-BR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 numCol="1"/>
          <a:lstStyle/>
          <a:p>
            <a:r>
              <a:rPr lang="pt-BR" dirty="0" smtClean="0"/>
              <a:t>Fase de Concepção</a:t>
            </a:r>
          </a:p>
          <a:p>
            <a:r>
              <a:rPr lang="pt-BR" dirty="0" smtClean="0"/>
              <a:t>Artefatos Gerados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30116195"/>
      </p:ext>
    </p:extLst>
  </p:cSld>
  <p:clrMapOvr>
    <a:masterClrMapping/>
  </p:clrMapOvr>
  <p:transition xmlns:p14="http://schemas.microsoft.com/office/powerpoint/2010/main" spd="slow">
    <p:pull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Fase de </a:t>
            </a:r>
            <a:r>
              <a:rPr lang="pt-BR" dirty="0" smtClean="0"/>
              <a:t>Concepção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25999-AD43-4401-AE3F-49B725497791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6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6" name="Diagrama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98768440"/>
              </p:ext>
            </p:extLst>
          </p:nvPr>
        </p:nvGraphicFramePr>
        <p:xfrm>
          <a:off x="457200" y="1333500"/>
          <a:ext cx="8229600" cy="37719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529829413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Artefatos Gerados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pt-BR" dirty="0" smtClean="0"/>
              <a:t>Plano de projeto</a:t>
            </a:r>
          </a:p>
          <a:p>
            <a:r>
              <a:rPr lang="pt-BR" dirty="0" smtClean="0"/>
              <a:t>Documento de Visão</a:t>
            </a:r>
          </a:p>
          <a:p>
            <a:pPr lvl="1"/>
            <a:r>
              <a:rPr lang="pt-BR" dirty="0" smtClean="0"/>
              <a:t>Visão geral do sistema</a:t>
            </a:r>
          </a:p>
          <a:p>
            <a:pPr lvl="1"/>
            <a:r>
              <a:rPr lang="pt-BR" dirty="0" smtClean="0"/>
              <a:t>Levantamento das necessidade do cliente</a:t>
            </a:r>
          </a:p>
          <a:p>
            <a:pPr lvl="1"/>
            <a:r>
              <a:rPr lang="pt-BR" dirty="0" smtClean="0"/>
              <a:t>Levantamento de requisitos do sistema</a:t>
            </a:r>
          </a:p>
          <a:p>
            <a:pPr lvl="1"/>
            <a:r>
              <a:rPr lang="pt-BR" dirty="0" smtClean="0"/>
              <a:t>Casos de Uso do sistema</a:t>
            </a:r>
          </a:p>
          <a:p>
            <a:pPr lvl="1"/>
            <a:r>
              <a:rPr lang="pt-BR" dirty="0" smtClean="0"/>
              <a:t>Glossário</a:t>
            </a:r>
          </a:p>
          <a:p>
            <a:r>
              <a:rPr lang="pt-BR" dirty="0" smtClean="0"/>
              <a:t>Documento de Riscos</a:t>
            </a:r>
          </a:p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25999-AD43-4401-AE3F-49B725497791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7</a:t>
            </a:fld>
            <a:endParaRPr lang="pt-BR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1751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Artefatos Gerados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pt-BR" dirty="0" smtClean="0"/>
              <a:t>Plano de Interação</a:t>
            </a:r>
          </a:p>
          <a:p>
            <a:pPr lvl="1"/>
            <a:r>
              <a:rPr lang="pt-BR" dirty="0" smtClean="0"/>
              <a:t>Lista de itens de trabalho</a:t>
            </a:r>
          </a:p>
          <a:p>
            <a:r>
              <a:rPr lang="pt-BR" dirty="0" smtClean="0"/>
              <a:t>Documento de arquitetura</a:t>
            </a:r>
          </a:p>
          <a:p>
            <a:r>
              <a:rPr lang="pt-BR" dirty="0" smtClean="0"/>
              <a:t>Documento de especificação de casos de uso</a:t>
            </a:r>
          </a:p>
          <a:p>
            <a:r>
              <a:rPr lang="pt-BR" dirty="0" smtClean="0"/>
              <a:t>Levantamento dos requisitos globais</a:t>
            </a:r>
          </a:p>
          <a:p>
            <a:r>
              <a:rPr lang="pt-BR" dirty="0" smtClean="0"/>
              <a:t>Casos de Testes</a:t>
            </a:r>
          </a:p>
          <a:p>
            <a:r>
              <a:rPr lang="pt-BR" dirty="0" smtClean="0"/>
              <a:t>Termo de acordo entre as partes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25999-AD43-4401-AE3F-49B725497791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8</a:t>
            </a:fld>
            <a:endParaRPr lang="pt-BR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8317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O SIDAF</a:t>
            </a:r>
            <a:endParaRPr lang="pt-BR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0" y="2857500"/>
            <a:ext cx="9144000" cy="1800200"/>
          </a:xfrm>
        </p:spPr>
        <p:txBody>
          <a:bodyPr numCol="2" anchor="ctr">
            <a:normAutofit/>
          </a:bodyPr>
          <a:lstStyle/>
          <a:p>
            <a:r>
              <a:rPr lang="pt-BR" dirty="0" smtClean="0"/>
              <a:t>Cliente</a:t>
            </a:r>
          </a:p>
          <a:p>
            <a:r>
              <a:rPr lang="pt-BR" dirty="0" smtClean="0"/>
              <a:t>Visitas técnicas</a:t>
            </a:r>
          </a:p>
          <a:p>
            <a:r>
              <a:rPr lang="pt-BR" dirty="0" smtClean="0"/>
              <a:t>Cenário atual </a:t>
            </a:r>
          </a:p>
          <a:p>
            <a:r>
              <a:rPr lang="pt-BR" dirty="0" smtClean="0"/>
              <a:t>Proposta</a:t>
            </a:r>
          </a:p>
          <a:p>
            <a:r>
              <a:rPr lang="pt-BR" dirty="0" smtClean="0"/>
              <a:t>SIDAF</a:t>
            </a:r>
          </a:p>
          <a:p>
            <a:r>
              <a:rPr lang="pt-BR" dirty="0" smtClean="0"/>
              <a:t>Arquitetura</a:t>
            </a:r>
          </a:p>
          <a:p>
            <a:r>
              <a:rPr lang="pt-BR" dirty="0" smtClean="0"/>
              <a:t>Stakeholders</a:t>
            </a:r>
          </a:p>
          <a:p>
            <a:r>
              <a:rPr lang="pt-BR" dirty="0" smtClean="0"/>
              <a:t>Atores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7010400" y="5521325"/>
            <a:ext cx="2133600" cy="160338"/>
          </a:xfrm>
        </p:spPr>
        <p:txBody>
          <a:bodyPr/>
          <a:lstStyle/>
          <a:p>
            <a:fld id="{AFB25999-AD43-4401-AE3F-49B725497791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9</a:t>
            </a:fld>
            <a:endParaRPr lang="pt-BR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634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xmlns:p14="http://schemas.microsoft.com/office/powerpoint/2010/main" spd="slow">
        <p:split orient="vert"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xmlns:mc="http://schemas.openxmlformats.org/markup-compatibility/2006" xmlns:a14="http://schemas.microsoft.com/office/drawing/2010/main" val="1F497D" mc:Ignorable=""/>
      </a:dk2>
      <a:lt2>
        <a:srgbClr xmlns:mc="http://schemas.openxmlformats.org/markup-compatibility/2006" xmlns:a14="http://schemas.microsoft.com/office/drawing/2010/main" val="EEECE1" mc:Ignorable=""/>
      </a:lt2>
      <a:accent1>
        <a:srgbClr xmlns:mc="http://schemas.openxmlformats.org/markup-compatibility/2006" xmlns:a14="http://schemas.microsoft.com/office/drawing/2010/main" val="4F81BD" mc:Ignorable=""/>
      </a:accent1>
      <a:accent2>
        <a:srgbClr xmlns:mc="http://schemas.openxmlformats.org/markup-compatibility/2006" xmlns:a14="http://schemas.microsoft.com/office/drawing/2010/main" val="C0504D" mc:Ignorable=""/>
      </a:accent2>
      <a:accent3>
        <a:srgbClr xmlns:mc="http://schemas.openxmlformats.org/markup-compatibility/2006" xmlns:a14="http://schemas.microsoft.com/office/drawing/2010/main" val="9BBB59" mc:Ignorable=""/>
      </a:accent3>
      <a:accent4>
        <a:srgbClr xmlns:mc="http://schemas.openxmlformats.org/markup-compatibility/2006" xmlns:a14="http://schemas.microsoft.com/office/drawing/2010/main" val="8064A2" mc:Ignorable=""/>
      </a:accent4>
      <a:accent5>
        <a:srgbClr xmlns:mc="http://schemas.openxmlformats.org/markup-compatibility/2006" xmlns:a14="http://schemas.microsoft.com/office/drawing/2010/main" val="4BACC6" mc:Ignorable=""/>
      </a:accent5>
      <a:accent6>
        <a:srgbClr xmlns:mc="http://schemas.openxmlformats.org/markup-compatibility/2006" xmlns:a14="http://schemas.microsoft.com/office/drawing/2010/main" val="F79646" mc:Ignorable=""/>
      </a:accent6>
      <a:hlink>
        <a:srgbClr xmlns:mc="http://schemas.openxmlformats.org/markup-compatibility/2006" xmlns:a14="http://schemas.microsoft.com/office/drawing/2010/main" val="0000FF" mc:Ignorable=""/>
      </a:hlink>
      <a:folHlink>
        <a:srgbClr xmlns:mc="http://schemas.openxmlformats.org/markup-compatibility/2006" xmlns:a14="http://schemas.microsoft.com/office/drawing/2010/main" val="800080" mc:Ignorable="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xmlns:mc="http://schemas.openxmlformats.org/markup-compatibility/2006" xmlns:a14="http://schemas.microsoft.com/office/drawing/2010/main" val="000000" mc:Ignorable="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xmlns:mc="http://schemas.openxmlformats.org/markup-compatibility/2006" xmlns:a14="http://schemas.microsoft.com/office/drawing/2010/main" val="000000" mc:Ignorable="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xmlns:mc="http://schemas.openxmlformats.org/markup-compatibility/2006" xmlns:a14="http://schemas.microsoft.com/office/drawing/2010/main" val="000000" mc:Ignorable="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xmlns:mc="http://schemas.openxmlformats.org/markup-compatibility/2006" xmlns:a14="http://schemas.microsoft.com/office/drawing/2010/main" val="1F497D" mc:Ignorable=""/>
      </a:dk2>
      <a:lt2>
        <a:srgbClr xmlns:mc="http://schemas.openxmlformats.org/markup-compatibility/2006" xmlns:a14="http://schemas.microsoft.com/office/drawing/2010/main" val="EEECE1" mc:Ignorable=""/>
      </a:lt2>
      <a:accent1>
        <a:srgbClr xmlns:mc="http://schemas.openxmlformats.org/markup-compatibility/2006" xmlns:a14="http://schemas.microsoft.com/office/drawing/2010/main" val="4F81BD" mc:Ignorable=""/>
      </a:accent1>
      <a:accent2>
        <a:srgbClr xmlns:mc="http://schemas.openxmlformats.org/markup-compatibility/2006" xmlns:a14="http://schemas.microsoft.com/office/drawing/2010/main" val="C0504D" mc:Ignorable=""/>
      </a:accent2>
      <a:accent3>
        <a:srgbClr xmlns:mc="http://schemas.openxmlformats.org/markup-compatibility/2006" xmlns:a14="http://schemas.microsoft.com/office/drawing/2010/main" val="9BBB59" mc:Ignorable=""/>
      </a:accent3>
      <a:accent4>
        <a:srgbClr xmlns:mc="http://schemas.openxmlformats.org/markup-compatibility/2006" xmlns:a14="http://schemas.microsoft.com/office/drawing/2010/main" val="8064A2" mc:Ignorable=""/>
      </a:accent4>
      <a:accent5>
        <a:srgbClr xmlns:mc="http://schemas.openxmlformats.org/markup-compatibility/2006" xmlns:a14="http://schemas.microsoft.com/office/drawing/2010/main" val="4BACC6" mc:Ignorable=""/>
      </a:accent5>
      <a:accent6>
        <a:srgbClr xmlns:mc="http://schemas.openxmlformats.org/markup-compatibility/2006" xmlns:a14="http://schemas.microsoft.com/office/drawing/2010/main" val="F79646" mc:Ignorable=""/>
      </a:accent6>
      <a:hlink>
        <a:srgbClr xmlns:mc="http://schemas.openxmlformats.org/markup-compatibility/2006" xmlns:a14="http://schemas.microsoft.com/office/drawing/2010/main" val="0000FF" mc:Ignorable=""/>
      </a:hlink>
      <a:folHlink>
        <a:srgbClr xmlns:mc="http://schemas.openxmlformats.org/markup-compatibility/2006" xmlns:a14="http://schemas.microsoft.com/office/drawing/2010/main" val="800080" mc:Ignorable="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xmlns:mc="http://schemas.openxmlformats.org/markup-compatibility/2006" xmlns:a14="http://schemas.microsoft.com/office/drawing/2010/main" val="000000" mc:Ignorable="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xmlns:mc="http://schemas.openxmlformats.org/markup-compatibility/2006" xmlns:a14="http://schemas.microsoft.com/office/drawing/2010/main" val="000000" mc:Ignorable="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xmlns:mc="http://schemas.openxmlformats.org/markup-compatibility/2006" xmlns:a14="http://schemas.microsoft.com/office/drawing/2010/main" val="000000" mc:Ignorable="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756</TotalTime>
  <Words>801</Words>
  <Application>Microsoft Office PowerPoint</Application>
  <PresentationFormat>On-screen Show (16:10)</PresentationFormat>
  <Paragraphs>237</Paragraphs>
  <Slides>45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46" baseType="lpstr">
      <vt:lpstr>3_Office Theme</vt:lpstr>
      <vt:lpstr>PowerPoint Presentation</vt:lpstr>
      <vt:lpstr>Equipe</vt:lpstr>
      <vt:lpstr>AGENDA</vt:lpstr>
      <vt:lpstr>Introdução</vt:lpstr>
      <vt:lpstr>A Concepção</vt:lpstr>
      <vt:lpstr>Fase de Concepção</vt:lpstr>
      <vt:lpstr>Artefatos Gerados</vt:lpstr>
      <vt:lpstr>Artefatos Gerados</vt:lpstr>
      <vt:lpstr>O SIDAF</vt:lpstr>
      <vt:lpstr>O Cliente</vt:lpstr>
      <vt:lpstr>Visitas Técnicas ao Cliente</vt:lpstr>
      <vt:lpstr>Cenário atual</vt:lpstr>
      <vt:lpstr>Proposta</vt:lpstr>
      <vt:lpstr>SIDAF</vt:lpstr>
      <vt:lpstr>Arquitetura SIDAF</vt:lpstr>
      <vt:lpstr>Stakeholders</vt:lpstr>
      <vt:lpstr>Atores</vt:lpstr>
      <vt:lpstr>Módulo Matriz</vt:lpstr>
      <vt:lpstr>Principais objetivos</vt:lpstr>
      <vt:lpstr>Objetivos complementares</vt:lpstr>
      <vt:lpstr>Características técnicas</vt:lpstr>
      <vt:lpstr>Casos de Uso</vt:lpstr>
      <vt:lpstr>Módulo Filial</vt:lpstr>
      <vt:lpstr>Principais objetivos</vt:lpstr>
      <vt:lpstr>Objetivos complementares</vt:lpstr>
      <vt:lpstr>Características técnicas</vt:lpstr>
      <vt:lpstr>Casos de Uso</vt:lpstr>
      <vt:lpstr>Módulo Estoque</vt:lpstr>
      <vt:lpstr>Principais objetivos</vt:lpstr>
      <vt:lpstr>Objetivos complementares</vt:lpstr>
      <vt:lpstr>Características técnicas</vt:lpstr>
      <vt:lpstr>Casos de Uso</vt:lpstr>
      <vt:lpstr>Módulo Web</vt:lpstr>
      <vt:lpstr>Principais objetivos</vt:lpstr>
      <vt:lpstr>Características técnicas</vt:lpstr>
      <vt:lpstr>Casos de Uso</vt:lpstr>
      <vt:lpstr>Planejamento</vt:lpstr>
      <vt:lpstr>Planejamento</vt:lpstr>
      <vt:lpstr>Planejamento</vt:lpstr>
      <vt:lpstr>Planejamento</vt:lpstr>
      <vt:lpstr>Métricas</vt:lpstr>
      <vt:lpstr>Custo do sistema</vt:lpstr>
      <vt:lpstr>Estratégias comerciais</vt:lpstr>
      <vt:lpstr>Conclusão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Edmilson</dc:creator>
  <cp:lastModifiedBy>Edmilson</cp:lastModifiedBy>
  <cp:revision>47</cp:revision>
  <dcterms:created xsi:type="dcterms:W3CDTF">2010-03-28T21:43:39Z</dcterms:created>
  <dcterms:modified xsi:type="dcterms:W3CDTF">2010-03-29T17:24:30Z</dcterms:modified>
</cp:coreProperties>
</file>